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4"/>
    <p:sldMasterId id="2147483943" r:id="rId5"/>
  </p:sldMasterIdLst>
  <p:notesMasterIdLst>
    <p:notesMasterId r:id="rId32"/>
  </p:notesMasterIdLst>
  <p:handoutMasterIdLst>
    <p:handoutMasterId r:id="rId33"/>
  </p:handoutMasterIdLst>
  <p:sldIdLst>
    <p:sldId id="289" r:id="rId6"/>
    <p:sldId id="297" r:id="rId7"/>
    <p:sldId id="310" r:id="rId8"/>
    <p:sldId id="291" r:id="rId9"/>
    <p:sldId id="293" r:id="rId10"/>
    <p:sldId id="294" r:id="rId11"/>
    <p:sldId id="295" r:id="rId12"/>
    <p:sldId id="296" r:id="rId13"/>
    <p:sldId id="311" r:id="rId14"/>
    <p:sldId id="292" r:id="rId15"/>
    <p:sldId id="298" r:id="rId16"/>
    <p:sldId id="299" r:id="rId17"/>
    <p:sldId id="312" r:id="rId18"/>
    <p:sldId id="300" r:id="rId19"/>
    <p:sldId id="301" r:id="rId20"/>
    <p:sldId id="302" r:id="rId21"/>
    <p:sldId id="303" r:id="rId22"/>
    <p:sldId id="313" r:id="rId23"/>
    <p:sldId id="304" r:id="rId24"/>
    <p:sldId id="305" r:id="rId25"/>
    <p:sldId id="306" r:id="rId26"/>
    <p:sldId id="314" r:id="rId27"/>
    <p:sldId id="307" r:id="rId28"/>
    <p:sldId id="308" r:id="rId29"/>
    <p:sldId id="309" r:id="rId30"/>
    <p:sldId id="315" r:id="rId31"/>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350561-F68F-5D4B-8236-CE39D3A404F4}">
          <p14:sldIdLst>
            <p14:sldId id="289"/>
            <p14:sldId id="297"/>
            <p14:sldId id="310"/>
            <p14:sldId id="291"/>
            <p14:sldId id="293"/>
            <p14:sldId id="294"/>
            <p14:sldId id="295"/>
            <p14:sldId id="296"/>
            <p14:sldId id="311"/>
            <p14:sldId id="292"/>
            <p14:sldId id="298"/>
            <p14:sldId id="299"/>
            <p14:sldId id="312"/>
            <p14:sldId id="300"/>
            <p14:sldId id="301"/>
            <p14:sldId id="302"/>
            <p14:sldId id="303"/>
            <p14:sldId id="313"/>
            <p14:sldId id="304"/>
            <p14:sldId id="305"/>
            <p14:sldId id="306"/>
            <p14:sldId id="314"/>
            <p14:sldId id="307"/>
            <p14:sldId id="308"/>
            <p14:sldId id="309"/>
            <p14:sldId id="315"/>
          </p14:sldIdLst>
        </p14:section>
      </p14:sectionLst>
    </p:ext>
    <p:ext uri="{EFAFB233-063F-42B5-8137-9DF3F51BA10A}">
      <p15:sldGuideLst xmlns:p15="http://schemas.microsoft.com/office/powerpoint/2012/main">
        <p15:guide id="1" orient="horz" pos="789" userDrawn="1">
          <p15:clr>
            <a:srgbClr val="A4A3A4"/>
          </p15:clr>
        </p15:guide>
        <p15:guide id="2" orient="horz" pos="2608" userDrawn="1">
          <p15:clr>
            <a:srgbClr val="A4A3A4"/>
          </p15:clr>
        </p15:guide>
        <p15:guide id="3" orient="horz" pos="3024" userDrawn="1">
          <p15:clr>
            <a:srgbClr val="A4A3A4"/>
          </p15:clr>
        </p15:guide>
        <p15:guide id="4" orient="horz" pos="1637" userDrawn="1">
          <p15:clr>
            <a:srgbClr val="A4A3A4"/>
          </p15:clr>
        </p15:guide>
        <p15:guide id="5" orient="horz" pos="215" userDrawn="1">
          <p15:clr>
            <a:srgbClr val="A4A3A4"/>
          </p15:clr>
        </p15:guide>
        <p15:guide id="6" orient="horz" pos="1103" userDrawn="1">
          <p15:clr>
            <a:srgbClr val="A4A3A4"/>
          </p15:clr>
        </p15:guide>
        <p15:guide id="7" orient="horz" pos="401" userDrawn="1">
          <p15:clr>
            <a:srgbClr val="A4A3A4"/>
          </p15:clr>
        </p15:guide>
        <p15:guide id="8" orient="horz" pos="2954" userDrawn="1">
          <p15:clr>
            <a:srgbClr val="A4A3A4"/>
          </p15:clr>
        </p15:guide>
        <p15:guide id="9" orient="horz" pos="173" userDrawn="1">
          <p15:clr>
            <a:srgbClr val="A4A3A4"/>
          </p15:clr>
        </p15:guide>
        <p15:guide id="10" pos="175" userDrawn="1">
          <p15:clr>
            <a:srgbClr val="A4A3A4"/>
          </p15:clr>
        </p15:guide>
        <p15:guide id="11" pos="5590" userDrawn="1">
          <p15:clr>
            <a:srgbClr val="A4A3A4"/>
          </p15:clr>
        </p15:guide>
        <p15:guide id="12" pos="2880" userDrawn="1">
          <p15:clr>
            <a:srgbClr val="A4A3A4"/>
          </p15:clr>
        </p15:guide>
        <p15:guide id="13" pos="776" userDrawn="1">
          <p15:clr>
            <a:srgbClr val="A4A3A4"/>
          </p15:clr>
        </p15:guide>
        <p15:guide id="14" pos="1411" userDrawn="1">
          <p15:clr>
            <a:srgbClr val="A4A3A4"/>
          </p15:clr>
        </p15:guide>
        <p15:guide id="15" pos="5287" userDrawn="1">
          <p15:clr>
            <a:srgbClr val="A4A3A4"/>
          </p15:clr>
        </p15:guide>
        <p15:guide id="16" pos="346" userDrawn="1">
          <p15:clr>
            <a:srgbClr val="A4A3A4"/>
          </p15:clr>
        </p15:guide>
        <p15:guide id="17" pos="4090" userDrawn="1">
          <p15:clr>
            <a:srgbClr val="A4A3A4"/>
          </p15:clr>
        </p15:guide>
      </p15:sldGuideLst>
    </p:ext>
    <p:ext uri="{2D200454-40CA-4A62-9FC3-DE9A4176ACB9}">
      <p15:notesGuideLst xmlns:p15="http://schemas.microsoft.com/office/powerpoint/2012/main">
        <p15:guide id="1" orient="horz" pos="2592" userDrawn="1">
          <p15:clr>
            <a:srgbClr val="A4A3A4"/>
          </p15:clr>
        </p15:guide>
        <p15:guide id="2" orient="horz" pos="5542" userDrawn="1">
          <p15:clr>
            <a:srgbClr val="A4A3A4"/>
          </p15:clr>
        </p15:guide>
        <p15:guide id="3" orient="horz" pos="5777" userDrawn="1">
          <p15:clr>
            <a:srgbClr val="A4A3A4"/>
          </p15:clr>
        </p15:guide>
        <p15:guide id="4" pos="286" userDrawn="1">
          <p15:clr>
            <a:srgbClr val="A4A3A4"/>
          </p15:clr>
        </p15:guide>
        <p15:guide id="5" pos="40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2D0"/>
    <a:srgbClr val="052049"/>
    <a:srgbClr val="90BD31"/>
    <a:srgbClr val="18A3AC"/>
    <a:srgbClr val="178CCB"/>
    <a:srgbClr val="000000"/>
    <a:srgbClr val="EC1848"/>
    <a:srgbClr val="F48024"/>
    <a:srgbClr val="E8E7DE"/>
    <a:srgbClr val="F5F0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8C260-70E6-492A-8AC5-8DD2B2669B87}" v="4" dt="2024-06-07T23:33:41.6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68" autoAdjust="0"/>
    <p:restoredTop sz="79907" autoAdjust="0"/>
  </p:normalViewPr>
  <p:slideViewPr>
    <p:cSldViewPr snapToGrid="0" showGuides="1">
      <p:cViewPr>
        <p:scale>
          <a:sx n="109" d="100"/>
          <a:sy n="109" d="100"/>
        </p:scale>
        <p:origin x="232" y="656"/>
      </p:cViewPr>
      <p:guideLst>
        <p:guide orient="horz" pos="789"/>
        <p:guide orient="horz" pos="2608"/>
        <p:guide orient="horz" pos="3024"/>
        <p:guide orient="horz" pos="1637"/>
        <p:guide orient="horz" pos="215"/>
        <p:guide orient="horz" pos="1103"/>
        <p:guide orient="horz" pos="401"/>
        <p:guide orient="horz" pos="2954"/>
        <p:guide orient="horz" pos="173"/>
        <p:guide pos="175"/>
        <p:guide pos="5590"/>
        <p:guide pos="2880"/>
        <p:guide pos="776"/>
        <p:guide pos="1411"/>
        <p:guide pos="5287"/>
        <p:guide pos="346"/>
        <p:guide pos="4090"/>
      </p:guideLst>
    </p:cSldViewPr>
  </p:slideViewPr>
  <p:outlineViewPr>
    <p:cViewPr>
      <p:scale>
        <a:sx n="33" d="100"/>
        <a:sy n="33" d="100"/>
      </p:scale>
      <p:origin x="0" y="0"/>
    </p:cViewPr>
  </p:outlineViewPr>
  <p:notesTextViewPr>
    <p:cViewPr>
      <p:scale>
        <a:sx n="3" d="2"/>
        <a:sy n="3" d="2"/>
      </p:scale>
      <p:origin x="0" y="0"/>
    </p:cViewPr>
  </p:notesTextViewPr>
  <p:sorterViewPr>
    <p:cViewPr>
      <p:scale>
        <a:sx n="71" d="100"/>
        <a:sy n="71" d="100"/>
      </p:scale>
      <p:origin x="0" y="0"/>
    </p:cViewPr>
  </p:sorterViewPr>
  <p:notesViewPr>
    <p:cSldViewPr snapToGrid="0">
      <p:cViewPr>
        <p:scale>
          <a:sx n="108" d="100"/>
          <a:sy n="108" d="100"/>
        </p:scale>
        <p:origin x="2576" y="-240"/>
      </p:cViewPr>
      <p:guideLst>
        <p:guide orient="horz" pos="2592"/>
        <p:guide orient="horz" pos="5542"/>
        <p:guide orient="horz" pos="5777"/>
        <p:guide pos="286"/>
        <p:guide pos="40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Vincent" clId="Web-{D398C260-70E6-492A-8AC5-8DD2B2669B87}"/>
    <pc:docChg chg="addSld delSld">
      <pc:chgData name="Marc Vincent" userId="" providerId="" clId="Web-{D398C260-70E6-492A-8AC5-8DD2B2669B87}" dt="2024-06-07T23:33:41.690" v="3"/>
      <pc:docMkLst>
        <pc:docMk/>
      </pc:docMkLst>
      <pc:sldChg chg="del">
        <pc:chgData name="Marc Vincent" userId="" providerId="" clId="Web-{D398C260-70E6-492A-8AC5-8DD2B2669B87}" dt="2024-06-07T23:33:41.690" v="3"/>
        <pc:sldMkLst>
          <pc:docMk/>
          <pc:sldMk cId="543433178" sldId="289"/>
        </pc:sldMkLst>
      </pc:sldChg>
      <pc:sldChg chg="new del">
        <pc:chgData name="Marc Vincent" userId="" providerId="" clId="Web-{D398C260-70E6-492A-8AC5-8DD2B2669B87}" dt="2024-06-07T23:33:30.517" v="2"/>
        <pc:sldMkLst>
          <pc:docMk/>
          <pc:sldMk cId="651748649" sldId="290"/>
        </pc:sldMkLst>
      </pc:sldChg>
    </pc:docChg>
  </pc:docChgLst>
  <pc:docChgLst>
    <pc:chgData name="Jonathan Menendez" clId="Web-{CF0FD079-902A-4D5D-90B2-3EB9D2BD7628}"/>
    <pc:docChg chg="addSld modSld">
      <pc:chgData name="Jonathan Menendez" userId="" providerId="" clId="Web-{CF0FD079-902A-4D5D-90B2-3EB9D2BD7628}" dt="2024-04-17T11:13:03.667" v="2"/>
      <pc:docMkLst>
        <pc:docMk/>
      </pc:docMkLst>
      <pc:sldChg chg="addSp delSp modSp mod modClrScheme chgLayout">
        <pc:chgData name="Jonathan Menendez" userId="" providerId="" clId="Web-{CF0FD079-902A-4D5D-90B2-3EB9D2BD7628}" dt="2024-04-17T11:07:24.476" v="1"/>
        <pc:sldMkLst>
          <pc:docMk/>
          <pc:sldMk cId="2154914541" sldId="277"/>
        </pc:sldMkLst>
        <pc:spChg chg="mod ord">
          <ac:chgData name="Jonathan Menendez" userId="" providerId="" clId="Web-{CF0FD079-902A-4D5D-90B2-3EB9D2BD7628}" dt="2024-04-17T11:07:24.476" v="1"/>
          <ac:spMkLst>
            <pc:docMk/>
            <pc:sldMk cId="2154914541" sldId="277"/>
            <ac:spMk id="2" creationId="{EA2C5C1B-281B-8E40-AE3B-01687C427CF5}"/>
          </ac:spMkLst>
        </pc:spChg>
        <pc:spChg chg="add del mod ord">
          <ac:chgData name="Jonathan Menendez" userId="" providerId="" clId="Web-{CF0FD079-902A-4D5D-90B2-3EB9D2BD7628}" dt="2024-04-17T11:07:24.476" v="1"/>
          <ac:spMkLst>
            <pc:docMk/>
            <pc:sldMk cId="2154914541" sldId="277"/>
            <ac:spMk id="3" creationId="{04DEAA18-E19F-4AC3-4125-C7A732218FDC}"/>
          </ac:spMkLst>
        </pc:spChg>
        <pc:spChg chg="mod ord">
          <ac:chgData name="Jonathan Menendez" userId="" providerId="" clId="Web-{CF0FD079-902A-4D5D-90B2-3EB9D2BD7628}" dt="2024-04-17T11:07:24.476" v="1"/>
          <ac:spMkLst>
            <pc:docMk/>
            <pc:sldMk cId="2154914541" sldId="277"/>
            <ac:spMk id="4" creationId="{C8CB38CF-9FDE-7947-B8D0-17938F8ED68F}"/>
          </ac:spMkLst>
        </pc:spChg>
        <pc:spChg chg="mod ord">
          <ac:chgData name="Jonathan Menendez" userId="" providerId="" clId="Web-{CF0FD079-902A-4D5D-90B2-3EB9D2BD7628}" dt="2024-04-17T11:07:24.476" v="1"/>
          <ac:spMkLst>
            <pc:docMk/>
            <pc:sldMk cId="2154914541" sldId="277"/>
            <ac:spMk id="5" creationId="{E3E096C0-A652-6C4B-BABD-F955B605F28D}"/>
          </ac:spMkLst>
        </pc:spChg>
      </pc:sldChg>
      <pc:sldChg chg="new">
        <pc:chgData name="Jonathan Menendez" userId="" providerId="" clId="Web-{CF0FD079-902A-4D5D-90B2-3EB9D2BD7628}" dt="2024-04-17T11:13:03.667" v="2"/>
        <pc:sldMkLst>
          <pc:docMk/>
          <pc:sldMk cId="543433178" sldId="28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4" name="Straight Connector 43"/>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lide Number Placeholder 6"/>
          <p:cNvSpPr>
            <a:spLocks noGrp="1"/>
          </p:cNvSpPr>
          <p:nvPr>
            <p:ph type="sldNum" sz="quarter" idx="3"/>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anose="020B0604020202020204" pitchFamily="34" charset="0"/>
                <a:cs typeface="Arial" panose="020B0604020202020204" pitchFamily="34" charset="0"/>
              </a:rPr>
              <a:pPr algn="r"/>
              <a:t>‹#›</a:t>
            </a:fld>
            <a:endParaRPr lang="en-US" dirty="0">
              <a:solidFill>
                <a:srgbClr val="052049"/>
              </a:solidFill>
              <a:latin typeface="Arial" panose="020B0604020202020204" pitchFamily="34" charset="0"/>
              <a:cs typeface="Arial" panose="020B0604020202020204" pitchFamily="34" charset="0"/>
            </a:endParaRPr>
          </a:p>
        </p:txBody>
      </p:sp>
      <p:pic>
        <p:nvPicPr>
          <p:cNvPr id="20"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2"/>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Arial" panose="020B0604020202020204" pitchFamily="34" charset="0"/>
              </a:rPr>
              <a:t>| [footer text here]</a:t>
            </a:r>
          </a:p>
        </p:txBody>
      </p:sp>
    </p:spTree>
    <p:extLst>
      <p:ext uri="{BB962C8B-B14F-4D97-AF65-F5344CB8AC3E}">
        <p14:creationId xmlns:p14="http://schemas.microsoft.com/office/powerpoint/2010/main" val="1828329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2750" y="400050"/>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41268" y="4080297"/>
            <a:ext cx="5961120" cy="4480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9" name="Straight Connector 28"/>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6"/>
          <p:cNvSpPr>
            <a:spLocks noGrp="1"/>
          </p:cNvSpPr>
          <p:nvPr>
            <p:ph type="sldNum" sz="quarter" idx="5"/>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b="0" i="0" kern="1200" smtClean="0">
                <a:solidFill>
                  <a:schemeClr val="tx1"/>
                </a:solidFill>
                <a:latin typeface="Arial" panose="020B0604020202020204" pitchFamily="34" charset="0"/>
                <a:ea typeface="+mn-ea"/>
                <a:cs typeface="Arial" panose="020B0604020202020204" pitchFamily="34" charset="0"/>
              </a:defRPr>
            </a:lvl1pPr>
          </a:lstStyle>
          <a:p>
            <a:pPr algn="r"/>
            <a:fld id="{111E5896-917A-4035-A860-408E1EC3CD51}" type="slidenum">
              <a:rPr lang="en-US" smtClean="0">
                <a:solidFill>
                  <a:srgbClr val="052049"/>
                </a:solidFill>
              </a:rPr>
              <a:pPr algn="r"/>
              <a:t>‹#›</a:t>
            </a:fld>
            <a:endParaRPr lang="en-US" dirty="0">
              <a:solidFill>
                <a:srgbClr val="052049"/>
              </a:solidFill>
            </a:endParaRPr>
          </a:p>
        </p:txBody>
      </p:sp>
      <p:sp>
        <p:nvSpPr>
          <p:cNvPr id="10" name="Footer Placeholder 3"/>
          <p:cNvSpPr>
            <a:spLocks noGrp="1"/>
          </p:cNvSpPr>
          <p:nvPr>
            <p:ph type="ftr" sz="quarter" idx="4"/>
          </p:nvPr>
        </p:nvSpPr>
        <p:spPr>
          <a:xfrm>
            <a:off x="636536" y="8821324"/>
            <a:ext cx="2971800" cy="131586"/>
          </a:xfrm>
          <a:prstGeom prst="rect">
            <a:avLst/>
          </a:prstGeom>
        </p:spPr>
        <p:txBody>
          <a:bodyPr vert="horz" lIns="91440" tIns="45720" rIns="91440" bIns="45720" rtlCol="0" anchor="t"/>
          <a:lstStyle>
            <a:lvl1pPr algn="l">
              <a:defRPr sz="1200" b="0" i="0">
                <a:latin typeface="Arial" panose="020B0604020202020204" pitchFamily="34" charset="0"/>
              </a:defRPr>
            </a:lvl1pPr>
          </a:lstStyle>
          <a:p>
            <a:r>
              <a:rPr lang="en-US" sz="800" dirty="0">
                <a:solidFill>
                  <a:srgbClr val="052049"/>
                </a:solidFill>
              </a:rPr>
              <a:t>| [footer text here]</a:t>
            </a:r>
          </a:p>
        </p:txBody>
      </p:sp>
      <p:sp>
        <p:nvSpPr>
          <p:cNvPr id="2" name="Date Placeholder 1"/>
          <p:cNvSpPr>
            <a:spLocks noGrp="1"/>
          </p:cNvSpPr>
          <p:nvPr>
            <p:ph type="dt" idx="1"/>
          </p:nvPr>
        </p:nvSpPr>
        <p:spPr>
          <a:xfrm>
            <a:off x="3884613" y="3"/>
            <a:ext cx="2971800" cy="466725"/>
          </a:xfrm>
          <a:prstGeom prst="rect">
            <a:avLst/>
          </a:prstGeom>
        </p:spPr>
        <p:txBody>
          <a:bodyPr vert="horz" lIns="91440" tIns="45720" rIns="91440" bIns="45720" rtlCol="0"/>
          <a:lstStyle>
            <a:lvl1pPr algn="r">
              <a:defRPr sz="1200" b="0" i="0">
                <a:latin typeface="Arial" panose="020B0604020202020204" pitchFamily="34" charset="0"/>
              </a:defRPr>
            </a:lvl1pPr>
          </a:lstStyle>
          <a:p>
            <a:fld id="{EF798EC2-7587-174C-8F9B-BEC1CFBF2B9A}" type="datetimeFigureOut">
              <a:rPr lang="en-US" smtClean="0"/>
              <a:pPr/>
              <a:t>8/15/24</a:t>
            </a:fld>
            <a:endParaRPr lang="en-US" dirty="0"/>
          </a:p>
        </p:txBody>
      </p:sp>
    </p:spTree>
    <p:extLst>
      <p:ext uri="{BB962C8B-B14F-4D97-AF65-F5344CB8AC3E}">
        <p14:creationId xmlns:p14="http://schemas.microsoft.com/office/powerpoint/2010/main" val="450748310"/>
      </p:ext>
    </p:extLst>
  </p:cSld>
  <p:clrMap bg1="lt1" tx1="dk1" bg2="lt2" tx2="dk2" accent1="accent1" accent2="accent2" accent3="accent3" accent4="accent4" accent5="accent5" accent6="accent6" hlink="hlink" folHlink="folHlink"/>
  <p:hf hdr="0" dt="0"/>
  <p:notesStyle>
    <a:lvl1pPr marL="114300" indent="-114300" algn="l" defTabSz="914400" rtl="0" eaLnBrk="1" latinLnBrk="0" hangingPunct="1">
      <a:spcBef>
        <a:spcPts val="800"/>
      </a:spcBef>
      <a:buClr>
        <a:srgbClr val="178CCB"/>
      </a:buClr>
      <a:buFont typeface="Arial" pitchFamily="34" charset="0"/>
      <a:buChar char="•"/>
      <a:defRPr sz="1200" b="0" i="0" kern="1200">
        <a:solidFill>
          <a:srgbClr val="052049"/>
        </a:solidFill>
        <a:latin typeface="Arial" panose="020B0604020202020204" pitchFamily="34" charset="0"/>
        <a:ea typeface="+mn-ea"/>
        <a:cs typeface="Arial" panose="020B0604020202020204" pitchFamily="34" charset="0"/>
      </a:defRPr>
    </a:lvl1pPr>
    <a:lvl2pPr marL="285750" indent="-112713" algn="l" defTabSz="914400" rtl="0" eaLnBrk="1" latinLnBrk="0" hangingPunct="1">
      <a:spcBef>
        <a:spcPts val="200"/>
      </a:spcBef>
      <a:buClr>
        <a:srgbClr val="178CCB"/>
      </a:buClr>
      <a:buFont typeface="Arial" pitchFamily="34" charset="0"/>
      <a:buChar char="•"/>
      <a:defRPr sz="1100" b="0" i="0" kern="1200">
        <a:solidFill>
          <a:srgbClr val="052049"/>
        </a:solidFill>
        <a:latin typeface="Arial" panose="020B0604020202020204" pitchFamily="34" charset="0"/>
        <a:ea typeface="+mn-ea"/>
        <a:cs typeface="Arial" panose="020B0604020202020204" pitchFamily="34" charset="0"/>
      </a:defRPr>
    </a:lvl2pPr>
    <a:lvl3pPr marL="403225" indent="-117475"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3pPr>
    <a:lvl4pPr marL="569913" indent="-112713"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4pPr>
    <a:lvl5pPr marL="457200" indent="114300" algn="l" defTabSz="914400" rtl="0" eaLnBrk="1" latinLnBrk="0" hangingPunct="1">
      <a:buFont typeface="Arial" pitchFamily="34" charset="0"/>
      <a:buChar char="•"/>
      <a:defRPr sz="105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3468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part shows close-up examples of groups of traits that are genetically similar. For instance, it shows how certain skin conditions or immune diseases are grouped together because they share common genetic factors. This helps researchers understand which diseases might be treated similarly or have similar causes.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546912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46045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heatmap shows how groups of genes linked to different traits overlap with each other. It highlights areas where certain diseases or traits share a lot of genes, suggesting they might be connected through similar biological processes. For example, traits like autoimmune diseases, immune system cells, and psychological traits are grouped together, indicating potential shared genetic factors.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69335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a:t>
            </a:r>
            <a:r>
              <a:rPr lang="en-US" dirty="0" err="1"/>
              <a:t>barplot</a:t>
            </a:r>
            <a:r>
              <a:rPr lang="en-US" dirty="0"/>
              <a:t> identifies the gene groups that are involved in the most different traits. The figure emphasizes that certain biological processes, like how cells communicate or how proteins are modified, are common to many different diseases or traits, making them key areas to study for potential treatments.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72116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focuses on bone-related diseases and shows a network of genes that are important in these conditions. It highlights how certain genes are targets for existing drugs, which could be repurposed for treating these diseases. The colors in the network indicate whether a gene is linked to clinical trials, known disease variants, or mouse studies, helping researchers pinpoint which genes might be most important for new treatments.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74069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looks at allergies and related conditions, showing how genes in these diseases interact. Like the bone-related network, it highlights genes that could be important targets for new treatments, especially focusing on those already being tested in clinical trials or linked to known disease variants.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17</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729203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054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The first heatmap shows how genes that are important in different immune-related diseases (like multiple sclerosis, rheumatoid arthritis, etc.) overlap. The second heatmap on the right shows where these genes are active in the body, such as in the spleen or bone marrow. This helps researchers understand which parts of the immune system are involved in these diseases.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87553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network map shows how different groups of genes (modules) involved in immune diseases are connected. It highlights which genes are targets of drugs or have known roles in diseases. The colored circles and lines help to identify which genes are involved in multiple diseases, showing how these diseases might be related at the genetic level.</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107550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focuses on specific genes that are critical for immune system diseases. It shows how these genes interact with each other and highlights which ones are being tested in clinical trials or are known to be involved in diseases. This detailed map helps researchers find key targets for developing new treatments for immune-related conditions.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21</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90763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605773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128116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plot compares the importance scores (PPR percentiles) of different genes linked to IBD. The higher the score, the more connected the gene is within the network of IBD-related genes. The blue dots highlight the genes already suspected to be important for IBD, showing that many of these have high scores, indicating strong connections.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946554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plot shows how different groups of genes rank in terms of their network scores. The more important the gene is considered (like curated IBD genes), the higher its score tends to be. This helps demonstrate that the network method is good at identifying important IBD genes because these genes tend to have higher scores.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131062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chart indicates how likely it is to find strong genetic evidence (low p-value SNPs) near genes that have high importance scores in the network. The higher the score (PPR percentile), the more likely these genes are to be near significant genetic markers, supporting the idea that these genes are important for IBD.</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177090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575702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56502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panel shows the factors considered when predicting which genes might be causing a trait based on genetic data. It includes how close a genetic variant (SNP) is to a gene, how this affects the gene’s expression, and how likely the gene is to be involved in disease.</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0432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part explains the steps taken to use a network of protein interactions to find new genes that might be linked to traits or diseases. It starts by connecting genes to traits, spreads this information through the network, groups similar genes together, and then identifies the most important gene groups.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409342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plot shows how many genes are initially linked to different types of diseases or traits. Each type of disease has a different number of starting genes, and the plot gives an idea of the range and median number of these genes.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7</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67066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final panel shows how well the network approach predicts disease-related genes compared to random chance. The higher scores mean the method is effective in finding relevant genes, which are also potential drug targets.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97502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08604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tree shows how different traits or diseases are related based on the genes they share. By looking at how these traits group together, scientists can see which traits might have similar genetic causes. The heatmap highlights how these groups of traits fall into different categories, like measurements, diseases, or other characteristics.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288242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2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40.emf"/><Relationship Id="rId4" Type="http://schemas.openxmlformats.org/officeDocument/2006/relationships/image" Target="../media/image35.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1851"/>
            <a:ext cx="1307578" cy="847504"/>
          </a:xfrm>
          <a:prstGeom prst="rect">
            <a:avLst/>
          </a:prstGeom>
        </p:spPr>
      </p:pic>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22"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mj-lt"/>
                <a:ea typeface="Helvetica Neue" panose="02000503000000020004" pitchFamily="2" charset="0"/>
                <a:cs typeface="Arial" panose="020B0604020202020204" pitchFamily="34" charset="0"/>
              </a:defRPr>
            </a:lvl1pPr>
          </a:lstStyle>
          <a:p>
            <a:r>
              <a:rPr lang="en-US" dirty="0"/>
              <a:t>Title Here</a:t>
            </a:r>
          </a:p>
        </p:txBody>
      </p:sp>
      <p:sp>
        <p:nvSpPr>
          <p:cNvPr id="23"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470D759-0E0E-8249-AFAC-A75A00A3758F}" type="datetime1">
              <a:rPr lang="en-US" smtClean="0"/>
              <a:t>8/15/24</a:t>
            </a:fld>
            <a:endParaRPr lang="en-US" dirty="0"/>
          </a:p>
        </p:txBody>
      </p:sp>
      <p:sp>
        <p:nvSpPr>
          <p:cNvPr id="24"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7630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1"/>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3"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62082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116822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2"/>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accent2"/>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13834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Tree>
    <p:extLst>
      <p:ext uri="{BB962C8B-B14F-4D97-AF65-F5344CB8AC3E}">
        <p14:creationId xmlns:p14="http://schemas.microsoft.com/office/powerpoint/2010/main" val="68594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7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6" y="2032663"/>
            <a:ext cx="1571041" cy="10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66785" y="2037522"/>
            <a:ext cx="1574426" cy="1023730"/>
          </a:xfrm>
          <a:prstGeom prst="rect">
            <a:avLst/>
          </a:prstGeom>
        </p:spPr>
      </p:pic>
    </p:spTree>
    <p:extLst>
      <p:ext uri="{BB962C8B-B14F-4D97-AF65-F5344CB8AC3E}">
        <p14:creationId xmlns:p14="http://schemas.microsoft.com/office/powerpoint/2010/main" val="1406655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9213" y="1884801"/>
            <a:ext cx="1374274" cy="1373900"/>
          </a:xfrm>
          <a:prstGeom prst="rect">
            <a:avLst/>
          </a:prstGeom>
        </p:spPr>
      </p:pic>
    </p:spTree>
    <p:extLst>
      <p:ext uri="{BB962C8B-B14F-4D97-AF65-F5344CB8AC3E}">
        <p14:creationId xmlns:p14="http://schemas.microsoft.com/office/powerpoint/2010/main" val="1801167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Blue1">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pic>
        <p:nvPicPr>
          <p:cNvPr id="11" name="Picture 10">
            <a:extLst>
              <a:ext uri="{FF2B5EF4-FFF2-40B4-BE49-F238E27FC236}">
                <a16:creationId xmlns:a16="http://schemas.microsoft.com/office/drawing/2014/main" id="{360D46ED-C45A-5D4E-AA02-EF9EDB0FA1C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
        <p:nvSpPr>
          <p:cNvPr id="10" name="Date Placeholder 4"/>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199763C0-80D9-8D42-B900-9C5810713DB1}" type="datetime1">
              <a:rPr lang="en-US" smtClean="0"/>
              <a:t>8/15/24</a:t>
            </a:fld>
            <a:endParaRPr lang="en-US" dirty="0"/>
          </a:p>
        </p:txBody>
      </p:sp>
      <p:sp>
        <p:nvSpPr>
          <p:cNvPr id="12" name="Text Placeholder 2"/>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3" name="Title 15">
            <a:extLst>
              <a:ext uri="{FF2B5EF4-FFF2-40B4-BE49-F238E27FC236}">
                <a16:creationId xmlns:a16="http://schemas.microsoft.com/office/drawing/2014/main" id="{7DAA724C-3107-8C4A-A46D-AB498B3D6B3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5" name="Text Placeholder 3">
            <a:extLst>
              <a:ext uri="{FF2B5EF4-FFF2-40B4-BE49-F238E27FC236}">
                <a16:creationId xmlns:a16="http://schemas.microsoft.com/office/drawing/2014/main" id="{A9573359-3223-304A-9E4E-E3990C977311}"/>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37528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4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 Teal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50522" y="244258"/>
            <a:ext cx="8893479" cy="4899242"/>
          </a:xfrm>
          <a:prstGeom prst="rect">
            <a:avLst/>
          </a:prstGeom>
        </p:spPr>
      </p:pic>
      <p:sp>
        <p:nvSpPr>
          <p:cNvPr id="2" name="Rectangle 1"/>
          <p:cNvSpPr/>
          <p:nvPr userDrawn="1"/>
        </p:nvSpPr>
        <p:spPr bwMode="auto">
          <a:xfrm>
            <a:off x="502920" y="1"/>
            <a:ext cx="5666935" cy="430471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4" name="Date Placeholder 4">
            <a:extLst>
              <a:ext uri="{FF2B5EF4-FFF2-40B4-BE49-F238E27FC236}">
                <a16:creationId xmlns:a16="http://schemas.microsoft.com/office/drawing/2014/main" id="{3BFC587D-F4CD-7648-95B7-35FDAB00708D}"/>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5E758B97-1F12-914B-8A88-08F79B27CB21}" type="datetime1">
              <a:rPr lang="en-US" smtClean="0"/>
              <a:t>8/15/24</a:t>
            </a:fld>
            <a:endParaRPr lang="en-US" dirty="0"/>
          </a:p>
        </p:txBody>
      </p:sp>
      <p:sp>
        <p:nvSpPr>
          <p:cNvPr id="15" name="Text Placeholder 2">
            <a:extLst>
              <a:ext uri="{FF2B5EF4-FFF2-40B4-BE49-F238E27FC236}">
                <a16:creationId xmlns:a16="http://schemas.microsoft.com/office/drawing/2014/main" id="{2321EFAD-F786-464B-B3E8-5DEEB972AF4D}"/>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1D80BBCD-01AA-2048-816B-1926C338266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6" name="Text Placeholder 3">
            <a:extLst>
              <a:ext uri="{FF2B5EF4-FFF2-40B4-BE49-F238E27FC236}">
                <a16:creationId xmlns:a16="http://schemas.microsoft.com/office/drawing/2014/main" id="{CF776777-542E-DD44-ADA8-B722AD3865C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7BC7F4D8-5A99-1448-8564-FCC90659795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Blue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8063" cy="4901598"/>
          </a:xfrm>
          <a:prstGeom prst="rect">
            <a:avLst/>
          </a:prstGeom>
        </p:spPr>
      </p:pic>
      <p:sp>
        <p:nvSpPr>
          <p:cNvPr id="2" name="Rectangle 1"/>
          <p:cNvSpPr/>
          <p:nvPr userDrawn="1"/>
        </p:nvSpPr>
        <p:spPr bwMode="auto">
          <a:xfrm>
            <a:off x="502920" y="1"/>
            <a:ext cx="5666935" cy="430471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E601DCD7-F394-9C47-9AE3-85303D673D5E}" type="datetime1">
              <a:rPr lang="en-US" smtClean="0"/>
              <a:t>8/15/24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Teal">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
        <p:nvSpPr>
          <p:cNvPr id="2" name="Rectangle 1"/>
          <p:cNvSpPr/>
          <p:nvPr userDrawn="1"/>
        </p:nvSpPr>
        <p:spPr bwMode="auto">
          <a:xfrm>
            <a:off x="159026" y="4323522"/>
            <a:ext cx="8984974" cy="819978"/>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2C759A4-81DB-2B49-BAD8-20F4759D56E4}" type="datetime1">
              <a:rPr lang="en-US" smtClean="0"/>
              <a:t>8/15/24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1" name="Title 15">
            <a:extLst>
              <a:ext uri="{FF2B5EF4-FFF2-40B4-BE49-F238E27FC236}">
                <a16:creationId xmlns:a16="http://schemas.microsoft.com/office/drawing/2014/main" id="{A8F50CE7-BE49-DF46-A309-403467331352}"/>
              </a:ext>
            </a:extLst>
          </p:cNvPr>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Tree>
    <p:extLst>
      <p:ext uri="{BB962C8B-B14F-4D97-AF65-F5344CB8AC3E}">
        <p14:creationId xmlns:p14="http://schemas.microsoft.com/office/powerpoint/2010/main" val="530420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Teal2">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EA5AAF51-36B8-9940-ACBC-F45CDFBB60D9}"/>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B4798F0E-CEC8-8A4D-A129-15694C617DB3}" type="datetime1">
              <a:rPr lang="en-US" smtClean="0"/>
              <a:t>8/15/24</a:t>
            </a:fld>
            <a:endParaRPr lang="en-US" dirty="0"/>
          </a:p>
        </p:txBody>
      </p:sp>
      <p:sp>
        <p:nvSpPr>
          <p:cNvPr id="16" name="Text Placeholder 2">
            <a:extLst>
              <a:ext uri="{FF2B5EF4-FFF2-40B4-BE49-F238E27FC236}">
                <a16:creationId xmlns:a16="http://schemas.microsoft.com/office/drawing/2014/main" id="{364A4BD1-BDC4-5847-8479-2F6EAA1BF060}"/>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8" name="Picture 17">
            <a:extLst>
              <a:ext uri="{FF2B5EF4-FFF2-40B4-BE49-F238E27FC236}">
                <a16:creationId xmlns:a16="http://schemas.microsoft.com/office/drawing/2014/main" id="{845348B5-ADBC-3742-81A7-0E4C003890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4690" y="241702"/>
            <a:ext cx="812800" cy="812579"/>
          </a:xfrm>
          <a:prstGeom prst="rect">
            <a:avLst/>
          </a:prstGeom>
        </p:spPr>
      </p:pic>
      <p:sp>
        <p:nvSpPr>
          <p:cNvPr id="10" name="Title 15">
            <a:extLst>
              <a:ext uri="{FF2B5EF4-FFF2-40B4-BE49-F238E27FC236}">
                <a16:creationId xmlns:a16="http://schemas.microsoft.com/office/drawing/2014/main" id="{3D807373-E9A5-9F41-8251-72DE5DC0C0B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7" name="Text Placeholder 3">
            <a:extLst>
              <a:ext uri="{FF2B5EF4-FFF2-40B4-BE49-F238E27FC236}">
                <a16:creationId xmlns:a16="http://schemas.microsoft.com/office/drawing/2014/main" id="{FA66BC5E-F1DA-6A44-9B69-93266278F91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 Blue3">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tx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295CD000-1EC0-AA42-B1CD-FDFAC651DA81}" type="datetime1">
              <a:rPr lang="en-US" smtClean="0"/>
              <a:t>8/15/24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25549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 Viole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B82CAA2A-5698-F649-A896-1B0C52B65B4D}" type="datetime1">
              <a:rPr lang="en-US" smtClean="0"/>
              <a:t>8/15/24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779685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 Magenta">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325E0E3E-37E7-624B-BD5B-F3FD27B58250}" type="datetime1">
              <a:rPr lang="en-US" smtClean="0"/>
              <a:t>8/15/24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3297006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 Navy">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0" y="4136994"/>
            <a:ext cx="9144000" cy="1006506"/>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E76EBEE4-9892-574D-BF3F-34A92DB1BEAF}" type="datetime1">
              <a:rPr lang="en-US" smtClean="0"/>
              <a:t>8/15/24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Graphic 8">
            <a:extLst>
              <a:ext uri="{FF2B5EF4-FFF2-40B4-BE49-F238E27FC236}">
                <a16:creationId xmlns:a16="http://schemas.microsoft.com/office/drawing/2014/main" id="{E56506E1-BB8B-7045-8D57-C400CDE42A8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pic>
        <p:nvPicPr>
          <p:cNvPr id="11" name="Picture 10">
            <a:extLst>
              <a:ext uri="{FF2B5EF4-FFF2-40B4-BE49-F238E27FC236}">
                <a16:creationId xmlns:a16="http://schemas.microsoft.com/office/drawing/2014/main" id="{AB461EED-DF40-EF49-BA4F-8A8FD2939BA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95633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ver – Navy">
    <p:bg>
      <p:bgPr>
        <a:solidFill>
          <a:schemeClr val="accent1"/>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98E9279F-0732-2D41-9F31-EB38C1C6965B}" type="datetime1">
              <a:rPr lang="en-US" smtClean="0"/>
              <a:t>8/15/24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6" name="Graphic 15">
            <a:extLst>
              <a:ext uri="{FF2B5EF4-FFF2-40B4-BE49-F238E27FC236}">
                <a16:creationId xmlns:a16="http://schemas.microsoft.com/office/drawing/2014/main" id="{29BA6BCF-2F1A-8443-A8DC-13CF462899A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0227" t="19283" r="-18229" b="-22843"/>
          <a:stretch/>
        </p:blipFill>
        <p:spPr>
          <a:xfrm rot="5400000">
            <a:off x="2084133" y="-3768025"/>
            <a:ext cx="10362381" cy="9676016"/>
          </a:xfrm>
          <a:prstGeom prst="rect">
            <a:avLst/>
          </a:prstGeom>
        </p:spPr>
      </p:pic>
      <p:pic>
        <p:nvPicPr>
          <p:cNvPr id="9" name="Picture 8">
            <a:extLst>
              <a:ext uri="{FF2B5EF4-FFF2-40B4-BE49-F238E27FC236}">
                <a16:creationId xmlns:a16="http://schemas.microsoft.com/office/drawing/2014/main" id="{F28021FC-6CE9-D549-BE7A-5D94B0888C2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3266065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ver – Navy">
    <p:bg>
      <p:bgPr>
        <a:solidFill>
          <a:schemeClr val="accent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574AEBC4-F1C6-964F-B3AF-AF09E45DE715}" type="datetime1">
              <a:rPr lang="en-US" smtClean="0"/>
              <a:t>8/15/24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3" name="Picture 12" descr="Background pattern&#10;&#10;Description automatically generated">
            <a:extLst>
              <a:ext uri="{FF2B5EF4-FFF2-40B4-BE49-F238E27FC236}">
                <a16:creationId xmlns:a16="http://schemas.microsoft.com/office/drawing/2014/main" id="{8A9B26ED-91EB-374C-A70F-3562EDE10CB7}"/>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b="-8148"/>
          <a:stretch/>
        </p:blipFill>
        <p:spPr>
          <a:xfrm rot="10800000">
            <a:off x="2413325" y="62568"/>
            <a:ext cx="6730677" cy="1959529"/>
          </a:xfrm>
          <a:prstGeom prst="rect">
            <a:avLst/>
          </a:prstGeom>
        </p:spPr>
      </p:pic>
      <p:pic>
        <p:nvPicPr>
          <p:cNvPr id="9" name="Picture 8">
            <a:extLst>
              <a:ext uri="{FF2B5EF4-FFF2-40B4-BE49-F238E27FC236}">
                <a16:creationId xmlns:a16="http://schemas.microsoft.com/office/drawing/2014/main" id="{F7AD5338-76BD-4C47-9834-F2629B5325E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22861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ver – Navy">
    <p:bg>
      <p:bgPr>
        <a:solidFill>
          <a:schemeClr val="tx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bg2"/>
                </a:solidFill>
                <a:latin typeface="Arial" panose="020B0604020202020204" pitchFamily="34" charset="0"/>
                <a:cs typeface="Arial" panose="020B0604020202020204" pitchFamily="34" charset="0"/>
              </a:defRPr>
            </a:lvl1pPr>
          </a:lstStyle>
          <a:p>
            <a:fld id="{44BC1395-2AD9-8C4D-9E13-CE99F3E7EA24}" type="datetime1">
              <a:rPr lang="en-US" smtClean="0"/>
              <a:t>8/15/24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2"/>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bg2"/>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bg2"/>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4" name="Picture 13">
            <a:extLst>
              <a:ext uri="{FF2B5EF4-FFF2-40B4-BE49-F238E27FC236}">
                <a16:creationId xmlns:a16="http://schemas.microsoft.com/office/drawing/2014/main" id="{D478ACD5-01D7-EA49-A1A8-0D5AC50A0B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9681" y="305870"/>
            <a:ext cx="999731" cy="999459"/>
          </a:xfrm>
          <a:prstGeom prst="rect">
            <a:avLst/>
          </a:prstGeom>
        </p:spPr>
      </p:pic>
      <p:sp>
        <p:nvSpPr>
          <p:cNvPr id="18" name="Freeform 77">
            <a:extLst>
              <a:ext uri="{FF2B5EF4-FFF2-40B4-BE49-F238E27FC236}">
                <a16:creationId xmlns:a16="http://schemas.microsoft.com/office/drawing/2014/main" id="{09D6DA44-3D41-5E45-80B2-97B2B0E76C11}"/>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pic>
        <p:nvPicPr>
          <p:cNvPr id="2" name="Picture 1">
            <a:extLst>
              <a:ext uri="{FF2B5EF4-FFF2-40B4-BE49-F238E27FC236}">
                <a16:creationId xmlns:a16="http://schemas.microsoft.com/office/drawing/2014/main" id="{504723CD-1F5B-804C-A079-FE3D1017AF2B}"/>
              </a:ext>
            </a:extLst>
          </p:cNvPr>
          <p:cNvPicPr>
            <a:picLocks noChangeAspect="1"/>
          </p:cNvPicPr>
          <p:nvPr userDrawn="1"/>
        </p:nvPicPr>
        <p:blipFill rotWithShape="1">
          <a:blip r:embed="rId3" cstate="screen">
            <a:alphaModFix amt="45000"/>
            <a:extLst>
              <a:ext uri="{28A0092B-C50C-407E-A947-70E740481C1C}">
                <a14:useLocalDpi xmlns:a14="http://schemas.microsoft.com/office/drawing/2010/main"/>
              </a:ext>
            </a:extLst>
          </a:blip>
          <a:srcRect r="32084"/>
          <a:stretch/>
        </p:blipFill>
        <p:spPr>
          <a:xfrm>
            <a:off x="2244538" y="183586"/>
            <a:ext cx="6899462" cy="1686849"/>
          </a:xfrm>
          <a:prstGeom prst="rect">
            <a:avLst/>
          </a:prstGeom>
        </p:spPr>
      </p:pic>
    </p:spTree>
    <p:extLst>
      <p:ext uri="{BB962C8B-B14F-4D97-AF65-F5344CB8AC3E}">
        <p14:creationId xmlns:p14="http://schemas.microsoft.com/office/powerpoint/2010/main" val="251398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4" name="Text Placeholder 3"/>
          <p:cNvSpPr>
            <a:spLocks noGrp="1"/>
          </p:cNvSpPr>
          <p:nvPr>
            <p:ph type="body" sz="quarter" idx="15" hasCustomPrompt="1"/>
          </p:nvPr>
        </p:nvSpPr>
        <p:spPr>
          <a:xfrm>
            <a:off x="457202" y="695741"/>
            <a:ext cx="8169964" cy="357809"/>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buClr>
                <a:schemeClr val="accent1"/>
              </a:buClr>
              <a:defRPr b="0" i="0"/>
            </a:lvl1pPr>
            <a:lvl2pPr>
              <a:buClr>
                <a:schemeClr val="tx1"/>
              </a:buClr>
              <a:defRPr b="0" i="0"/>
            </a:lvl2pPr>
            <a:lvl3pPr>
              <a:buClr>
                <a:schemeClr val="accent1"/>
              </a:buClr>
              <a:defRPr b="0" i="0"/>
            </a:lvl3pPr>
            <a:lvl4pPr>
              <a:buClr>
                <a:schemeClr val="tx1"/>
              </a:buCl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521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7557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4"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4AD83FAE-0AD2-084F-918F-E696D117757B}" type="datetime1">
              <a:rPr lang="en-US" smtClean="0"/>
              <a:t>8/15/24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44418279-066F-DC44-B86B-14E3FAD25D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Tree>
    <p:extLst>
      <p:ext uri="{BB962C8B-B14F-4D97-AF65-F5344CB8AC3E}">
        <p14:creationId xmlns:p14="http://schemas.microsoft.com/office/powerpoint/2010/main" val="1530133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62892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8818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9"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1"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03658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122090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792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defRPr>
            </a:lvl1pPr>
          </a:lstStyle>
          <a:p>
            <a:pPr lvl="0"/>
            <a:r>
              <a:rPr lang="en-US" dirty="0"/>
              <a:t>Author’s Name</a:t>
            </a:r>
          </a:p>
        </p:txBody>
      </p:sp>
      <p:sp>
        <p:nvSpPr>
          <p:cNvPr id="13" name="Rectangle 12"/>
          <p:cNvSpPr/>
          <p:nvPr userDrawn="1"/>
        </p:nvSpPr>
        <p:spPr bwMode="auto">
          <a:xfrm>
            <a:off x="496956" y="2"/>
            <a:ext cx="1073426" cy="118275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3"/>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3"/>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 Blu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91175AD-5EC8-6C49-8218-F38BDE3E862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sp>
        <p:nvSpPr>
          <p:cNvPr id="14" name="Rectangle 13"/>
          <p:cNvSpPr/>
          <p:nvPr userDrawn="1"/>
        </p:nvSpPr>
        <p:spPr bwMode="auto">
          <a:xfrm>
            <a:off x="2" y="1772719"/>
            <a:ext cx="705172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15" name="Title 15"/>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cxnSp>
        <p:nvCxnSpPr>
          <p:cNvPr id="7" name="Straight Connector 6">
            <a:extLst>
              <a:ext uri="{FF2B5EF4-FFF2-40B4-BE49-F238E27FC236}">
                <a16:creationId xmlns:a16="http://schemas.microsoft.com/office/drawing/2014/main" id="{62CCB472-92BE-5E48-80A6-FC260AA96B83}"/>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8" name="Freeform 77">
            <a:extLst>
              <a:ext uri="{FF2B5EF4-FFF2-40B4-BE49-F238E27FC236}">
                <a16:creationId xmlns:a16="http://schemas.microsoft.com/office/drawing/2014/main" id="{4ABB29B8-DCAF-7B40-9E52-219D904D83D6}"/>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 Teal">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52C1D42-AAA3-B04E-A034-F1358786033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 uri="{96DAC541-7B7A-43D3-8B79-37D633B846F1}">
                <asvg:svgBlip xmlns:asvg="http://schemas.microsoft.com/office/drawing/2016/SVG/main" r:embed="rId3"/>
              </a:ext>
            </a:extLst>
          </a:blip>
          <a:srcRect l="-11183" t="13402" r="10781" b="28503"/>
          <a:stretch/>
        </p:blipFill>
        <p:spPr>
          <a:xfrm>
            <a:off x="-317500" y="-245162"/>
            <a:ext cx="9461500" cy="5388661"/>
          </a:xfrm>
          <a:prstGeom prst="rect">
            <a:avLst/>
          </a:prstGeom>
        </p:spPr>
      </p:pic>
      <p:sp>
        <p:nvSpPr>
          <p:cNvPr id="6" name="Rectangle 5"/>
          <p:cNvSpPr/>
          <p:nvPr userDrawn="1"/>
        </p:nvSpPr>
        <p:spPr bwMode="auto">
          <a:xfrm>
            <a:off x="2" y="1772719"/>
            <a:ext cx="7051729" cy="1411357"/>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E01C639F-F884-C946-B140-A9518C6FB9A8}"/>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08B3EA4E-B6EE-2549-8EB7-C25BC2142E7C}"/>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2" name="Title 15">
            <a:extLst>
              <a:ext uri="{FF2B5EF4-FFF2-40B4-BE49-F238E27FC236}">
                <a16:creationId xmlns:a16="http://schemas.microsoft.com/office/drawing/2014/main" id="{013E3FCC-D96C-D344-BBA3-51BB23D2A0F4}"/>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79D9FF64-C01C-5C4C-8AB2-E760BF769004}"/>
              </a:ext>
            </a:extLst>
          </p:cNvPr>
          <p:cNvSpPr>
            <a:spLocks noGrp="1"/>
          </p:cNvSpPr>
          <p:nvPr>
            <p:ph sz="quarter" idx="16"/>
          </p:nvPr>
        </p:nvSpPr>
        <p:spPr>
          <a:xfrm>
            <a:off x="453585" y="1401763"/>
            <a:ext cx="8169964"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426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 Gre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88447-026C-8740-AB11-4D9C4007C669}"/>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14414"/>
          <a:stretch/>
        </p:blipFill>
        <p:spPr>
          <a:xfrm>
            <a:off x="0" y="401119"/>
            <a:ext cx="9144000" cy="1774069"/>
          </a:xfrm>
          <a:prstGeom prst="rect">
            <a:avLst/>
          </a:prstGeom>
        </p:spPr>
      </p:pic>
      <p:sp>
        <p:nvSpPr>
          <p:cNvPr id="6" name="Rectangle 5"/>
          <p:cNvSpPr/>
          <p:nvPr userDrawn="1"/>
        </p:nvSpPr>
        <p:spPr bwMode="auto">
          <a:xfrm>
            <a:off x="2" y="1772719"/>
            <a:ext cx="7051729" cy="1411357"/>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7AB58095-3588-1A4E-B981-253E9F1A1AEC}"/>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81C2D974-A2EE-E349-AD5D-00B5C62A8CB7}"/>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1" name="Title 15">
            <a:extLst>
              <a:ext uri="{FF2B5EF4-FFF2-40B4-BE49-F238E27FC236}">
                <a16:creationId xmlns:a16="http://schemas.microsoft.com/office/drawing/2014/main" id="{18DED201-C78F-0E4A-B63C-520004DA73BE}"/>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132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invGray">
          <a:xfrm>
            <a:off x="3865186" y="2036429"/>
            <a:ext cx="1571041" cy="101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28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79400" y="1884801"/>
            <a:ext cx="1373900" cy="1373900"/>
          </a:xfrm>
          <a:prstGeom prst="rect">
            <a:avLst/>
          </a:prstGeom>
        </p:spPr>
      </p:pic>
    </p:spTree>
    <p:extLst>
      <p:ext uri="{BB962C8B-B14F-4D97-AF65-F5344CB8AC3E}">
        <p14:creationId xmlns:p14="http://schemas.microsoft.com/office/powerpoint/2010/main" val="1367638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9580" y="1"/>
            <a:ext cx="2994420" cy="2015504"/>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80" cy="3754552"/>
          </a:xfrm>
          <a:prstGeom prst="rect">
            <a:avLst/>
          </a:prstGeom>
        </p:spPr>
      </p:pic>
      <p:pic>
        <p:nvPicPr>
          <p:cNvPr id="2" name="Picture 1">
            <a:extLst>
              <a:ext uri="{FF2B5EF4-FFF2-40B4-BE49-F238E27FC236}">
                <a16:creationId xmlns:a16="http://schemas.microsoft.com/office/drawing/2014/main" id="{9A1E061F-A72A-5142-8A32-D6BACF33C6D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 y="144895"/>
            <a:ext cx="6149579" cy="1021134"/>
          </a:xfrm>
          <a:prstGeom prst="rect">
            <a:avLst/>
          </a:prstGeom>
        </p:spPr>
      </p:pic>
      <p:pic>
        <p:nvPicPr>
          <p:cNvPr id="8" name="Picture 7">
            <a:extLst>
              <a:ext uri="{FF2B5EF4-FFF2-40B4-BE49-F238E27FC236}">
                <a16:creationId xmlns:a16="http://schemas.microsoft.com/office/drawing/2014/main" id="{B6B44D79-B0F4-1A43-9BD5-09FD9E662AC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149578" y="2015505"/>
            <a:ext cx="1615438" cy="161543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losing – Mt. Z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149580" y="9411"/>
            <a:ext cx="2994420" cy="1996683"/>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77" cy="3754552"/>
          </a:xfrm>
          <a:prstGeom prst="rect">
            <a:avLst/>
          </a:prstGeom>
        </p:spPr>
      </p:pic>
      <p:pic>
        <p:nvPicPr>
          <p:cNvPr id="10" name="Picture 9">
            <a:extLst>
              <a:ext uri="{FF2B5EF4-FFF2-40B4-BE49-F238E27FC236}">
                <a16:creationId xmlns:a16="http://schemas.microsoft.com/office/drawing/2014/main" id="{EA44FD6C-4722-4647-8824-7BD62CB4991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149577" y="1994818"/>
            <a:ext cx="1615440" cy="1615440"/>
          </a:xfrm>
          <a:prstGeom prst="rect">
            <a:avLst/>
          </a:prstGeom>
          <a:solidFill>
            <a:schemeClr val="accent1"/>
          </a:solidFill>
        </p:spPr>
      </p:pic>
      <p:pic>
        <p:nvPicPr>
          <p:cNvPr id="15" name="Graphic 14">
            <a:extLst>
              <a:ext uri="{FF2B5EF4-FFF2-40B4-BE49-F238E27FC236}">
                <a16:creationId xmlns:a16="http://schemas.microsoft.com/office/drawing/2014/main" id="{A81F62F8-022A-8040-9203-343FE92FDB09}"/>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35407" b="39964"/>
          <a:stretch/>
        </p:blipFill>
        <p:spPr>
          <a:xfrm>
            <a:off x="-993817" y="0"/>
            <a:ext cx="7143396" cy="1388949"/>
          </a:xfrm>
          <a:prstGeom prst="rect">
            <a:avLst/>
          </a:prstGeom>
        </p:spPr>
      </p:pic>
    </p:spTree>
    <p:extLst>
      <p:ext uri="{BB962C8B-B14F-4D97-AF65-F5344CB8AC3E}">
        <p14:creationId xmlns:p14="http://schemas.microsoft.com/office/powerpoint/2010/main" val="2811635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4FBE2C-79B3-0741-8C4F-E79579E3B5C3}"/>
              </a:ext>
            </a:extLst>
          </p:cNvPr>
          <p:cNvSpPr/>
          <p:nvPr userDrawn="1"/>
        </p:nvSpPr>
        <p:spPr bwMode="auto">
          <a:xfrm>
            <a:off x="0" y="1645921"/>
            <a:ext cx="2994421" cy="3497580"/>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7CBA96EE-AE7F-9D47-80E0-948746F73CBD}"/>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1" name="Picture 10">
            <a:extLst>
              <a:ext uri="{FF2B5EF4-FFF2-40B4-BE49-F238E27FC236}">
                <a16:creationId xmlns:a16="http://schemas.microsoft.com/office/drawing/2014/main" id="{4508378B-0C89-E14E-8069-2034FF2D0F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 y="1"/>
            <a:ext cx="2760609" cy="2015504"/>
          </a:xfrm>
          <a:prstGeom prst="rect">
            <a:avLst/>
          </a:prstGeom>
        </p:spPr>
      </p:pic>
      <p:pic>
        <p:nvPicPr>
          <p:cNvPr id="13" name="Picture 12">
            <a:extLst>
              <a:ext uri="{FF2B5EF4-FFF2-40B4-BE49-F238E27FC236}">
                <a16:creationId xmlns:a16="http://schemas.microsoft.com/office/drawing/2014/main" id="{A98C622B-BC71-0F4D-ACEB-367F089BDF4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14" name="Picture 13">
            <a:extLst>
              <a:ext uri="{FF2B5EF4-FFF2-40B4-BE49-F238E27FC236}">
                <a16:creationId xmlns:a16="http://schemas.microsoft.com/office/drawing/2014/main" id="{FC4AB437-D405-6C43-9FA5-FD5F04163FC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pic>
        <p:nvPicPr>
          <p:cNvPr id="2" name="Picture 1">
            <a:extLst>
              <a:ext uri="{FF2B5EF4-FFF2-40B4-BE49-F238E27FC236}">
                <a16:creationId xmlns:a16="http://schemas.microsoft.com/office/drawing/2014/main" id="{2A46CC52-4A32-374A-BF1E-0FA06087FD5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2454" t="5935" r="2464" b="11182"/>
          <a:stretch/>
        </p:blipFill>
        <p:spPr>
          <a:xfrm>
            <a:off x="2756141" y="30482"/>
            <a:ext cx="6387861" cy="1226817"/>
          </a:xfrm>
          <a:prstGeom prst="rect">
            <a:avLst/>
          </a:prstGeom>
        </p:spPr>
      </p:pic>
    </p:spTree>
    <p:extLst>
      <p:ext uri="{BB962C8B-B14F-4D97-AF65-F5344CB8AC3E}">
        <p14:creationId xmlns:p14="http://schemas.microsoft.com/office/powerpoint/2010/main" val="2979287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4FBBD5-5854-194C-9766-1823F3F5452C}"/>
              </a:ext>
            </a:extLst>
          </p:cNvPr>
          <p:cNvSpPr/>
          <p:nvPr userDrawn="1"/>
        </p:nvSpPr>
        <p:spPr bwMode="auto">
          <a:xfrm>
            <a:off x="0" y="1645921"/>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FEB282E7-F7BC-5A48-9E5F-4ECBFDF952A0}"/>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 name="Picture 9">
            <a:extLst>
              <a:ext uri="{FF2B5EF4-FFF2-40B4-BE49-F238E27FC236}">
                <a16:creationId xmlns:a16="http://schemas.microsoft.com/office/drawing/2014/main" id="{21C94893-0820-A743-86A6-BDEB411A72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2756753" cy="2015504"/>
          </a:xfrm>
          <a:prstGeom prst="rect">
            <a:avLst/>
          </a:prstGeom>
        </p:spPr>
      </p:pic>
      <p:pic>
        <p:nvPicPr>
          <p:cNvPr id="11" name="Picture 10">
            <a:extLst>
              <a:ext uri="{FF2B5EF4-FFF2-40B4-BE49-F238E27FC236}">
                <a16:creationId xmlns:a16="http://schemas.microsoft.com/office/drawing/2014/main" id="{1412EA7E-47D5-4248-9461-6049F4FA2F3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9" name="Graphic 8">
            <a:extLst>
              <a:ext uri="{FF2B5EF4-FFF2-40B4-BE49-F238E27FC236}">
                <a16:creationId xmlns:a16="http://schemas.microsoft.com/office/drawing/2014/main" id="{21F1DBF9-E6D2-EC49-80D7-6EE1B776A50D}"/>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37974" b="37397"/>
          <a:stretch/>
        </p:blipFill>
        <p:spPr>
          <a:xfrm>
            <a:off x="2756140" y="15255"/>
            <a:ext cx="6387860" cy="1242044"/>
          </a:xfrm>
          <a:prstGeom prst="rect">
            <a:avLst/>
          </a:prstGeom>
        </p:spPr>
      </p:pic>
      <p:pic>
        <p:nvPicPr>
          <p:cNvPr id="13" name="Picture 12">
            <a:extLst>
              <a:ext uri="{FF2B5EF4-FFF2-40B4-BE49-F238E27FC236}">
                <a16:creationId xmlns:a16="http://schemas.microsoft.com/office/drawing/2014/main" id="{5656DF26-9AA1-AC46-9695-22DFD8CE98E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95159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3" name="Chart Placeholder 2"/>
          <p:cNvSpPr>
            <a:spLocks noGrp="1"/>
          </p:cNvSpPr>
          <p:nvPr>
            <p:ph type="chart" sz="quarter" idx="14"/>
          </p:nvPr>
        </p:nvSpPr>
        <p:spPr>
          <a:xfrm>
            <a:off x="268359" y="337931"/>
            <a:ext cx="8587407" cy="4065105"/>
          </a:xfrm>
          <a:prstGeom prst="rect">
            <a:avLst/>
          </a:prstGeom>
        </p:spPr>
        <p:txBody>
          <a:bodyPr>
            <a:normAutofit/>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dirty="0"/>
              <a:t>Click icon to add chart</a:t>
            </a:r>
          </a:p>
        </p:txBody>
      </p:sp>
    </p:spTree>
    <p:extLst>
      <p:ext uri="{BB962C8B-B14F-4D97-AF65-F5344CB8AC3E}">
        <p14:creationId xmlns:p14="http://schemas.microsoft.com/office/powerpoint/2010/main" val="63290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9469704F-E66B-5B41-BF3B-8C6539B48428}"/>
              </a:ext>
            </a:extLst>
          </p:cNvPr>
          <p:cNvSpPr>
            <a:spLocks noGrp="1"/>
          </p:cNvSpPr>
          <p:nvPr>
            <p:ph sz="quarter" idx="16"/>
          </p:nvPr>
        </p:nvSpPr>
        <p:spPr>
          <a:xfrm>
            <a:off x="453585"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2">
            <a:extLst>
              <a:ext uri="{FF2B5EF4-FFF2-40B4-BE49-F238E27FC236}">
                <a16:creationId xmlns:a16="http://schemas.microsoft.com/office/drawing/2014/main" id="{C99F718F-E8D1-5640-A678-0137FDBAEC9F}"/>
              </a:ext>
            </a:extLst>
          </p:cNvPr>
          <p:cNvSpPr>
            <a:spLocks noGrp="1"/>
          </p:cNvSpPr>
          <p:nvPr>
            <p:ph sz="quarter" idx="20"/>
          </p:nvPr>
        </p:nvSpPr>
        <p:spPr>
          <a:xfrm>
            <a:off x="4733354"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415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tx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179054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lorem ipsum. Ut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5"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207338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userDrawn="1"/>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ndParaRPr>
          </a:p>
        </p:txBody>
      </p:sp>
    </p:spTree>
    <p:extLst>
      <p:ext uri="{BB962C8B-B14F-4D97-AF65-F5344CB8AC3E}">
        <p14:creationId xmlns:p14="http://schemas.microsoft.com/office/powerpoint/2010/main" val="120305182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4" r:id="rId4"/>
    <p:sldLayoutId id="2147483982"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4016" r:id="rId14"/>
    <p:sldLayoutId id="2147483994" r:id="rId15"/>
    <p:sldLayoutId id="2147483995" r:id="rId16"/>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100000"/>
        </a:lnSpc>
        <a:spcBef>
          <a:spcPts val="0"/>
        </a:spcBef>
        <a:spcAft>
          <a:spcPts val="1000"/>
        </a:spcAft>
        <a:buClr>
          <a:schemeClr val="accent1"/>
        </a:buClr>
        <a:buSzPct val="80000"/>
        <a:buFont typeface="Wingdings" charset="2"/>
        <a:buChar char="§"/>
        <a:defRPr lang="en-US" sz="1400" b="0" kern="1200" dirty="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0" name="Text Placeholder 3">
            <a:extLst>
              <a:ext uri="{FF2B5EF4-FFF2-40B4-BE49-F238E27FC236}">
                <a16:creationId xmlns:a16="http://schemas.microsoft.com/office/drawing/2014/main" id="{77A11AC4-0317-9648-9B11-2E4A9F79415E}"/>
              </a:ext>
            </a:extLst>
          </p:cNvPr>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a:extLst>
              <a:ext uri="{FF2B5EF4-FFF2-40B4-BE49-F238E27FC236}">
                <a16:creationId xmlns:a16="http://schemas.microsoft.com/office/drawing/2014/main" id="{EEA57C94-8CEE-E147-BA04-64415375E2D2}"/>
              </a:ext>
            </a:extLst>
          </p:cNvPr>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Tree>
    <p:extLst>
      <p:ext uri="{BB962C8B-B14F-4D97-AF65-F5344CB8AC3E}">
        <p14:creationId xmlns:p14="http://schemas.microsoft.com/office/powerpoint/2010/main" val="1239549721"/>
      </p:ext>
    </p:extLst>
  </p:cSld>
  <p:clrMap bg1="lt1" tx1="dk1" bg2="lt2" tx2="dk2" accent1="accent1" accent2="accent2" accent3="accent3" accent4="accent4" accent5="accent5" accent6="accent6" hlink="hlink" folHlink="folHlink"/>
  <p:sldLayoutIdLst>
    <p:sldLayoutId id="2147483955" r:id="rId1"/>
    <p:sldLayoutId id="2147483972" r:id="rId2"/>
    <p:sldLayoutId id="2147483975" r:id="rId3"/>
    <p:sldLayoutId id="2147483976" r:id="rId4"/>
    <p:sldLayoutId id="2147484011" r:id="rId5"/>
    <p:sldLayoutId id="2147484012" r:id="rId6"/>
    <p:sldLayoutId id="2147484013" r:id="rId7"/>
    <p:sldLayoutId id="2147484001" r:id="rId8"/>
    <p:sldLayoutId id="2147484007" r:id="rId9"/>
    <p:sldLayoutId id="2147484009" r:id="rId10"/>
    <p:sldLayoutId id="2147484008" r:id="rId11"/>
    <p:sldLayoutId id="2147483944" r:id="rId12"/>
    <p:sldLayoutId id="2147483951" r:id="rId13"/>
    <p:sldLayoutId id="2147483953" r:id="rId14"/>
    <p:sldLayoutId id="2147484000" r:id="rId15"/>
    <p:sldLayoutId id="2147483950" r:id="rId16"/>
    <p:sldLayoutId id="2147483960" r:id="rId17"/>
    <p:sldLayoutId id="2147483961" r:id="rId18"/>
    <p:sldLayoutId id="2147483966" r:id="rId19"/>
    <p:sldLayoutId id="2147483967" r:id="rId20"/>
    <p:sldLayoutId id="2147483968" r:id="rId21"/>
    <p:sldLayoutId id="2147483969" r:id="rId22"/>
    <p:sldLayoutId id="2147483970" r:id="rId23"/>
    <p:sldLayoutId id="2147483971" r:id="rId24"/>
    <p:sldLayoutId id="2147484015" r:id="rId25"/>
    <p:sldLayoutId id="2147483954" r:id="rId26"/>
    <p:sldLayoutId id="2147483959" r:id="rId27"/>
    <p:sldLayoutId id="2147484002" r:id="rId28"/>
    <p:sldLayoutId id="2147484014" r:id="rId29"/>
    <p:sldLayoutId id="2147484010" r:id="rId30"/>
    <p:sldLayoutId id="2147484003" r:id="rId31"/>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2.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46.png"/><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2.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35027-E069-4788-FA09-B74790AF41AD}"/>
              </a:ext>
            </a:extLst>
          </p:cNvPr>
          <p:cNvPicPr>
            <a:picLocks noChangeAspect="1"/>
          </p:cNvPicPr>
          <p:nvPr/>
        </p:nvPicPr>
        <p:blipFill>
          <a:blip r:embed="rId2"/>
          <a:stretch>
            <a:fillRect/>
          </a:stretch>
        </p:blipFill>
        <p:spPr>
          <a:xfrm>
            <a:off x="645968" y="117177"/>
            <a:ext cx="7852064" cy="738660"/>
          </a:xfrm>
          <a:prstGeom prst="rect">
            <a:avLst/>
          </a:prstGeom>
        </p:spPr>
      </p:pic>
      <p:sp>
        <p:nvSpPr>
          <p:cNvPr id="15" name="TextBox 14">
            <a:extLst>
              <a:ext uri="{FF2B5EF4-FFF2-40B4-BE49-F238E27FC236}">
                <a16:creationId xmlns:a16="http://schemas.microsoft.com/office/drawing/2014/main" id="{39CA05D6-A646-17E0-7C12-92E66A34A3A6}"/>
              </a:ext>
            </a:extLst>
          </p:cNvPr>
          <p:cNvSpPr txBox="1"/>
          <p:nvPr/>
        </p:nvSpPr>
        <p:spPr bwMode="auto">
          <a:xfrm>
            <a:off x="645968" y="822773"/>
            <a:ext cx="7852064" cy="4031873"/>
          </a:xfrm>
          <a:prstGeom prst="rect">
            <a:avLst/>
          </a:prstGeom>
          <a:noFill/>
          <a:ln w="19050" algn="ctr">
            <a:noFill/>
            <a:miter lim="800000"/>
            <a:headEnd/>
            <a:tailEnd/>
          </a:ln>
        </p:spPr>
        <p:txBody>
          <a:bodyPr wrap="square">
            <a:spAutoFit/>
          </a:bodyPr>
          <a:lstStyle/>
          <a:p>
            <a:r>
              <a:rPr lang="en-US" sz="3600" b="1" dirty="0">
                <a:latin typeface="+mj-lt"/>
                <a:ea typeface="Helvetica Neue" panose="02000503000000020004" pitchFamily="2" charset="0"/>
                <a:cs typeface="Arial" panose="020B0604020202020204" pitchFamily="34" charset="0"/>
              </a:rPr>
              <a:t>Network expansion of genetic associations defines a pleiotropy map of human cell biology</a:t>
            </a:r>
            <a:endParaRPr lang="en-US" sz="2800" dirty="0">
              <a:latin typeface="+mj-lt"/>
              <a:ea typeface="Helvetica Neue" panose="02000503000000020004" pitchFamily="2" charset="0"/>
              <a:cs typeface="Arial" panose="020B0604020202020204" pitchFamily="34" charset="0"/>
            </a:endParaRPr>
          </a:p>
          <a:p>
            <a:endParaRPr lang="en-US" sz="2000" dirty="0">
              <a:latin typeface="+mj-lt"/>
              <a:ea typeface="Helvetica Neue" panose="02000503000000020004" pitchFamily="2" charset="0"/>
              <a:cs typeface="Arial" panose="020B0604020202020204" pitchFamily="34" charset="0"/>
            </a:endParaRPr>
          </a:p>
          <a:p>
            <a:r>
              <a:rPr lang="en-US" sz="2800" dirty="0">
                <a:latin typeface="+mj-lt"/>
                <a:ea typeface="Helvetica Neue" panose="02000503000000020004" pitchFamily="2" charset="0"/>
                <a:cs typeface="Arial" panose="020B0604020202020204" pitchFamily="34" charset="0"/>
              </a:rPr>
              <a:t>Barrio-Hernandez et al. </a:t>
            </a:r>
          </a:p>
          <a:p>
            <a:endParaRPr lang="en-US" dirty="0">
              <a:latin typeface="+mj-lt"/>
              <a:ea typeface="Helvetica Neue" panose="02000503000000020004" pitchFamily="2" charset="0"/>
              <a:cs typeface="Arial" panose="020B0604020202020204" pitchFamily="34" charset="0"/>
            </a:endParaRPr>
          </a:p>
          <a:p>
            <a:r>
              <a:rPr lang="en-US" sz="2000" dirty="0" err="1">
                <a:latin typeface="+mj-lt"/>
                <a:ea typeface="Helvetica Neue" panose="02000503000000020004" pitchFamily="2" charset="0"/>
                <a:cs typeface="Arial" panose="020B0604020202020204" pitchFamily="34" charset="0"/>
              </a:rPr>
              <a:t>Presentor</a:t>
            </a:r>
            <a:r>
              <a:rPr lang="en-US" sz="2000" dirty="0">
                <a:latin typeface="+mj-lt"/>
                <a:ea typeface="Helvetica Neue" panose="02000503000000020004" pitchFamily="2" charset="0"/>
                <a:cs typeface="Arial" panose="020B0604020202020204" pitchFamily="34" charset="0"/>
              </a:rPr>
              <a:t>: Wanjun Gu</a:t>
            </a:r>
          </a:p>
          <a:p>
            <a:r>
              <a:rPr lang="en-US" sz="2000" dirty="0" err="1">
                <a:latin typeface="+mj-lt"/>
                <a:ea typeface="Helvetica Neue" panose="02000503000000020004" pitchFamily="2" charset="0"/>
                <a:cs typeface="Arial" panose="020B0604020202020204" pitchFamily="34" charset="0"/>
              </a:rPr>
              <a:t>Baranzini</a:t>
            </a:r>
            <a:r>
              <a:rPr lang="en-US" sz="2000" dirty="0">
                <a:latin typeface="+mj-lt"/>
                <a:ea typeface="Helvetica Neue" panose="02000503000000020004" pitchFamily="2" charset="0"/>
                <a:cs typeface="Arial" panose="020B0604020202020204" pitchFamily="34" charset="0"/>
              </a:rPr>
              <a:t> Lab Journal Club</a:t>
            </a:r>
          </a:p>
          <a:p>
            <a:r>
              <a:rPr lang="en-US" sz="2000" dirty="0">
                <a:latin typeface="+mj-lt"/>
                <a:ea typeface="Helvetica Neue" panose="02000503000000020004" pitchFamily="2" charset="0"/>
                <a:cs typeface="Arial" panose="020B0604020202020204" pitchFamily="34" charset="0"/>
              </a:rPr>
              <a:t>Aug 16</a:t>
            </a:r>
            <a:r>
              <a:rPr lang="en-US" sz="2000" baseline="30000" dirty="0">
                <a:latin typeface="+mj-lt"/>
                <a:ea typeface="Helvetica Neue" panose="02000503000000020004" pitchFamily="2" charset="0"/>
                <a:cs typeface="Arial" panose="020B0604020202020204" pitchFamily="34" charset="0"/>
              </a:rPr>
              <a:t>th</a:t>
            </a:r>
            <a:r>
              <a:rPr lang="en-US" sz="2000" dirty="0">
                <a:latin typeface="+mj-lt"/>
                <a:ea typeface="Helvetica Neue" panose="02000503000000020004" pitchFamily="2" charset="0"/>
                <a:cs typeface="Arial" panose="020B0604020202020204" pitchFamily="34" charset="0"/>
              </a:rPr>
              <a:t>, 2024</a:t>
            </a:r>
          </a:p>
          <a:p>
            <a:endParaRPr lang="en-US" dirty="0"/>
          </a:p>
        </p:txBody>
      </p:sp>
    </p:spTree>
    <p:extLst>
      <p:ext uri="{BB962C8B-B14F-4D97-AF65-F5344CB8AC3E}">
        <p14:creationId xmlns:p14="http://schemas.microsoft.com/office/powerpoint/2010/main" val="166354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3"/>
          <a:stretch>
            <a:fillRect/>
          </a:stretch>
        </p:blipFill>
        <p:spPr>
          <a:xfrm>
            <a:off x="163790" y="0"/>
            <a:ext cx="4474222" cy="4612341"/>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Panel a: 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140589"/>
            <a:ext cx="4072033" cy="3139321"/>
          </a:xfrm>
          <a:prstGeom prst="rect">
            <a:avLst/>
          </a:prstGeom>
          <a:noFill/>
          <a:ln w="19050" algn="ctr">
            <a:noFill/>
            <a:miter lim="800000"/>
            <a:headEnd/>
            <a:tailEnd/>
          </a:ln>
        </p:spPr>
        <p:txBody>
          <a:bodyPr wrap="square">
            <a:spAutoFit/>
          </a:bodyPr>
          <a:lstStyle/>
          <a:p>
            <a:r>
              <a:rPr lang="en-US" b="1" dirty="0"/>
              <a:t>Description</a:t>
            </a:r>
            <a:r>
              <a:rPr lang="en-US" dirty="0"/>
              <a:t>: This panel presents a tree (dendrogram) showing the hierarchical clustering of </a:t>
            </a:r>
            <a:r>
              <a:rPr lang="en-US" b="1" dirty="0"/>
              <a:t>1,002</a:t>
            </a:r>
            <a:r>
              <a:rPr lang="en-US" dirty="0"/>
              <a:t> traits based on their network propagation scores. Traits are grouped into </a:t>
            </a:r>
            <a:r>
              <a:rPr lang="en-US" b="1" dirty="0"/>
              <a:t>54 </a:t>
            </a:r>
            <a:r>
              <a:rPr lang="en-US" dirty="0"/>
              <a:t>clusters, color-coded according to the predominant Experimental Factor Ontology (EFO) ancestry term. The heatmap on the right shows the distribution of these clusters across different EFO categories.</a:t>
            </a:r>
          </a:p>
        </p:txBody>
      </p:sp>
    </p:spTree>
    <p:extLst>
      <p:ext uri="{BB962C8B-B14F-4D97-AF65-F5344CB8AC3E}">
        <p14:creationId xmlns:p14="http://schemas.microsoft.com/office/powerpoint/2010/main" val="2749914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2"/>
          <a:srcRect l="55096" t="2703" r="6518" b="73236"/>
          <a:stretch/>
        </p:blipFill>
        <p:spPr>
          <a:xfrm>
            <a:off x="458895" y="342202"/>
            <a:ext cx="4449282" cy="2874923"/>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Panel a: 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543718"/>
            <a:ext cx="4072033" cy="923330"/>
          </a:xfrm>
          <a:prstGeom prst="rect">
            <a:avLst/>
          </a:prstGeom>
          <a:noFill/>
          <a:ln w="19050" algn="ctr">
            <a:noFill/>
            <a:miter lim="800000"/>
            <a:headEnd/>
            <a:tailEnd/>
          </a:ln>
        </p:spPr>
        <p:txBody>
          <a:bodyPr wrap="square">
            <a:spAutoFit/>
          </a:bodyPr>
          <a:lstStyle/>
          <a:p>
            <a:r>
              <a:rPr lang="en-US" dirty="0"/>
              <a:t>The heatmap on the right shows the distribution of these clusters across different EFO categories.</a:t>
            </a:r>
          </a:p>
        </p:txBody>
      </p:sp>
    </p:spTree>
    <p:extLst>
      <p:ext uri="{BB962C8B-B14F-4D97-AF65-F5344CB8AC3E}">
        <p14:creationId xmlns:p14="http://schemas.microsoft.com/office/powerpoint/2010/main" val="2651926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235823" cy="707886"/>
          </a:xfrm>
          <a:prstGeom prst="rect">
            <a:avLst/>
          </a:prstGeom>
          <a:noFill/>
          <a:ln w="19050" algn="ctr">
            <a:noFill/>
            <a:miter lim="800000"/>
            <a:headEnd/>
            <a:tailEnd/>
          </a:ln>
        </p:spPr>
        <p:txBody>
          <a:bodyPr wrap="square">
            <a:spAutoFit/>
          </a:bodyPr>
          <a:lstStyle/>
          <a:p>
            <a:r>
              <a:rPr lang="en-US" sz="2000" b="1" dirty="0"/>
              <a:t>Panel b: Examples of Trait Clusters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152008"/>
            <a:ext cx="4072033" cy="2862322"/>
          </a:xfrm>
          <a:prstGeom prst="rect">
            <a:avLst/>
          </a:prstGeom>
          <a:noFill/>
          <a:ln w="19050" algn="ctr">
            <a:noFill/>
            <a:miter lim="800000"/>
            <a:headEnd/>
            <a:tailEnd/>
          </a:ln>
        </p:spPr>
        <p:txBody>
          <a:bodyPr wrap="square">
            <a:spAutoFit/>
          </a:bodyPr>
          <a:lstStyle/>
          <a:p>
            <a:r>
              <a:rPr lang="en-US" b="1" dirty="0"/>
              <a:t>Description</a:t>
            </a:r>
            <a:r>
              <a:rPr lang="en-US" dirty="0"/>
              <a:t>: This panel zooms in on specific clusters from the tree shown in Panel a, providing examples of related traits grouped together by their Manhattan distance. </a:t>
            </a:r>
          </a:p>
          <a:p>
            <a:endParaRPr lang="en-US" dirty="0"/>
          </a:p>
          <a:p>
            <a:r>
              <a:rPr lang="en-US" b="1" dirty="0"/>
              <a:t>Examples:</a:t>
            </a:r>
          </a:p>
          <a:p>
            <a:r>
              <a:rPr lang="en-US" dirty="0"/>
              <a:t>Skin diseases, </a:t>
            </a:r>
          </a:p>
          <a:p>
            <a:r>
              <a:rPr lang="en-US" dirty="0"/>
              <a:t>Immune-related conditions</a:t>
            </a:r>
          </a:p>
          <a:p>
            <a:r>
              <a:rPr lang="en-US" dirty="0"/>
              <a:t>Cardiovascular diseases, etc.</a:t>
            </a:r>
          </a:p>
        </p:txBody>
      </p:sp>
      <p:pic>
        <p:nvPicPr>
          <p:cNvPr id="2" name="Picture 1" descr="A chart of a diagram&#10;&#10;Description automatically generated with medium confidence">
            <a:extLst>
              <a:ext uri="{FF2B5EF4-FFF2-40B4-BE49-F238E27FC236}">
                <a16:creationId xmlns:a16="http://schemas.microsoft.com/office/drawing/2014/main" id="{4495AE2D-B4CB-7248-585D-08DF4ADB615E}"/>
              </a:ext>
            </a:extLst>
          </p:cNvPr>
          <p:cNvPicPr>
            <a:picLocks noChangeAspect="1"/>
          </p:cNvPicPr>
          <p:nvPr/>
        </p:nvPicPr>
        <p:blipFill>
          <a:blip r:embed="rId3"/>
          <a:stretch>
            <a:fillRect/>
          </a:stretch>
        </p:blipFill>
        <p:spPr>
          <a:xfrm>
            <a:off x="163790" y="0"/>
            <a:ext cx="4474222" cy="4612341"/>
          </a:xfrm>
          <a:prstGeom prst="rect">
            <a:avLst/>
          </a:prstGeom>
        </p:spPr>
      </p:pic>
    </p:spTree>
    <p:extLst>
      <p:ext uri="{BB962C8B-B14F-4D97-AF65-F5344CB8AC3E}">
        <p14:creationId xmlns:p14="http://schemas.microsoft.com/office/powerpoint/2010/main" val="3692719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Expansion Reveals Pleiotropic Gene Modules</a:t>
            </a:r>
          </a:p>
        </p:txBody>
      </p:sp>
    </p:spTree>
    <p:extLst>
      <p:ext uri="{BB962C8B-B14F-4D97-AF65-F5344CB8AC3E}">
        <p14:creationId xmlns:p14="http://schemas.microsoft.com/office/powerpoint/2010/main" val="1849382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925290" y="339424"/>
            <a:ext cx="3865419" cy="707886"/>
          </a:xfrm>
          <a:prstGeom prst="rect">
            <a:avLst/>
          </a:prstGeom>
          <a:noFill/>
          <a:ln w="19050" algn="ctr">
            <a:noFill/>
            <a:miter lim="800000"/>
            <a:headEnd/>
            <a:tailEnd/>
          </a:ln>
        </p:spPr>
        <p:txBody>
          <a:bodyPr wrap="square">
            <a:spAutoFit/>
          </a:bodyPr>
          <a:lstStyle/>
          <a:p>
            <a:r>
              <a:rPr lang="en-US" sz="2000" b="1" dirty="0"/>
              <a:t>Panel a: Overlap Between Gene Modules Across Traits</a:t>
            </a:r>
          </a:p>
        </p:txBody>
      </p:sp>
      <p:pic>
        <p:nvPicPr>
          <p:cNvPr id="5" name="Picture 4" descr="A chart of different colored squares&#10;&#10;Description automatically generated with medium confidence">
            <a:extLst>
              <a:ext uri="{FF2B5EF4-FFF2-40B4-BE49-F238E27FC236}">
                <a16:creationId xmlns:a16="http://schemas.microsoft.com/office/drawing/2014/main" id="{E5AF1B78-BC5F-12C6-ECA5-29AD41C3FA46}"/>
              </a:ext>
            </a:extLst>
          </p:cNvPr>
          <p:cNvPicPr>
            <a:picLocks noChangeAspect="1"/>
          </p:cNvPicPr>
          <p:nvPr/>
        </p:nvPicPr>
        <p:blipFill>
          <a:blip r:embed="rId3"/>
          <a:stretch>
            <a:fillRect/>
          </a:stretch>
        </p:blipFill>
        <p:spPr>
          <a:xfrm>
            <a:off x="504205" y="103910"/>
            <a:ext cx="4026231" cy="4437801"/>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125391"/>
            <a:ext cx="3865420" cy="3416320"/>
          </a:xfrm>
          <a:prstGeom prst="rect">
            <a:avLst/>
          </a:prstGeom>
          <a:noFill/>
          <a:ln w="19050" algn="ctr">
            <a:noFill/>
            <a:miter lim="800000"/>
            <a:headEnd/>
            <a:tailEnd/>
          </a:ln>
        </p:spPr>
        <p:txBody>
          <a:bodyPr wrap="square">
            <a:spAutoFit/>
          </a:bodyPr>
          <a:lstStyle/>
          <a:p>
            <a:r>
              <a:rPr lang="en-US" b="1" dirty="0"/>
              <a:t>Description</a:t>
            </a:r>
            <a:r>
              <a:rPr lang="en-US" dirty="0"/>
              <a:t>: This panel shows a heatmap depicting the overlap between gene modules associated with various traits. The traits were clustered using hierarchical clustering, and subgroups were identified based on a correlation cutoff. The heatmap highlights modules that overlap significantly across traits, with specific focus on subgroups that are enriched for certain traits.</a:t>
            </a:r>
          </a:p>
        </p:txBody>
      </p:sp>
    </p:spTree>
    <p:extLst>
      <p:ext uri="{BB962C8B-B14F-4D97-AF65-F5344CB8AC3E}">
        <p14:creationId xmlns:p14="http://schemas.microsoft.com/office/powerpoint/2010/main" val="340794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b: Most Pleiotropic Gene Modules</a:t>
            </a:r>
          </a:p>
        </p:txBody>
      </p:sp>
      <p:pic>
        <p:nvPicPr>
          <p:cNvPr id="8" name="Picture 7" descr="A graph of a number of overlapping modules&#10;&#10;Description automatically generated">
            <a:extLst>
              <a:ext uri="{FF2B5EF4-FFF2-40B4-BE49-F238E27FC236}">
                <a16:creationId xmlns:a16="http://schemas.microsoft.com/office/drawing/2014/main" id="{A27B5A9A-CD1D-27D9-2FBC-8505592C3271}"/>
              </a:ext>
            </a:extLst>
          </p:cNvPr>
          <p:cNvPicPr>
            <a:picLocks noChangeAspect="1"/>
          </p:cNvPicPr>
          <p:nvPr/>
        </p:nvPicPr>
        <p:blipFill rotWithShape="1">
          <a:blip r:embed="rId3"/>
          <a:srcRect t="22784" b="-15361"/>
          <a:stretch/>
        </p:blipFill>
        <p:spPr>
          <a:xfrm>
            <a:off x="215513" y="1348294"/>
            <a:ext cx="4709776" cy="2708085"/>
          </a:xfrm>
          <a:prstGeom prst="rect">
            <a:avLst/>
          </a:prstGeom>
        </p:spPr>
      </p:pic>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4"/>
          <a:stretch>
            <a:fillRect/>
          </a:stretch>
        </p:blipFill>
        <p:spPr>
          <a:xfrm>
            <a:off x="9448800" y="-3857017"/>
            <a:ext cx="7772400" cy="3545123"/>
          </a:xfrm>
          <a:prstGeom prst="rect">
            <a:avLst/>
          </a:prstGeom>
        </p:spPr>
      </p:pic>
      <p:pic>
        <p:nvPicPr>
          <p:cNvPr id="12" name="Picture 11" descr="A diagram of a structure&#10;&#10;Description automatically generated with medium confidence">
            <a:extLst>
              <a:ext uri="{FF2B5EF4-FFF2-40B4-BE49-F238E27FC236}">
                <a16:creationId xmlns:a16="http://schemas.microsoft.com/office/drawing/2014/main" id="{DCF095EA-4912-724D-25C7-795F220D73AA}"/>
              </a:ext>
            </a:extLst>
          </p:cNvPr>
          <p:cNvPicPr>
            <a:picLocks noChangeAspect="1"/>
          </p:cNvPicPr>
          <p:nvPr/>
        </p:nvPicPr>
        <p:blipFill>
          <a:blip r:embed="rId5"/>
          <a:stretch>
            <a:fillRect/>
          </a:stretch>
        </p:blipFill>
        <p:spPr>
          <a:xfrm>
            <a:off x="1155919" y="-5412836"/>
            <a:ext cx="5488995" cy="5143500"/>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087121"/>
            <a:ext cx="3865420" cy="2862322"/>
          </a:xfrm>
          <a:prstGeom prst="rect">
            <a:avLst/>
          </a:prstGeom>
          <a:noFill/>
          <a:ln w="19050" algn="ctr">
            <a:noFill/>
            <a:miter lim="800000"/>
            <a:headEnd/>
            <a:tailEnd/>
          </a:ln>
        </p:spPr>
        <p:txBody>
          <a:bodyPr wrap="square">
            <a:spAutoFit/>
          </a:bodyPr>
          <a:lstStyle/>
          <a:p>
            <a:r>
              <a:rPr lang="en-US" b="1" dirty="0"/>
              <a:t>Description</a:t>
            </a:r>
            <a:r>
              <a:rPr lang="en-US" dirty="0"/>
              <a:t>: This shows the number of </a:t>
            </a:r>
            <a:r>
              <a:rPr lang="en-US" dirty="0" err="1"/>
              <a:t>overlappinbarplotg</a:t>
            </a:r>
            <a:r>
              <a:rPr lang="en-US" dirty="0"/>
              <a:t> gene modules across different traits and highlights the six most pleiotropic (i.e., genes associated with many traits) modules. These modules are involved in key biological processes such as extracellular structure, regulation of transcription, and protein polyubiquitination.</a:t>
            </a:r>
          </a:p>
        </p:txBody>
      </p:sp>
    </p:spTree>
    <p:extLst>
      <p:ext uri="{BB962C8B-B14F-4D97-AF65-F5344CB8AC3E}">
        <p14:creationId xmlns:p14="http://schemas.microsoft.com/office/powerpoint/2010/main" val="1508617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Simplified Heatmap and Network for Bone-Related Traits</a:t>
            </a:r>
          </a:p>
        </p:txBody>
      </p:sp>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3"/>
          <a:stretch>
            <a:fillRect/>
          </a:stretch>
        </p:blipFill>
        <p:spPr>
          <a:xfrm>
            <a:off x="9448800" y="-3857017"/>
            <a:ext cx="7772400" cy="3545123"/>
          </a:xfrm>
          <a:prstGeom prst="rect">
            <a:avLst/>
          </a:prstGeom>
        </p:spPr>
      </p:pic>
      <p:pic>
        <p:nvPicPr>
          <p:cNvPr id="12" name="Picture 11" descr="A diagram of a structure&#10;&#10;Description automatically generated with medium confidence">
            <a:extLst>
              <a:ext uri="{FF2B5EF4-FFF2-40B4-BE49-F238E27FC236}">
                <a16:creationId xmlns:a16="http://schemas.microsoft.com/office/drawing/2014/main" id="{DCF095EA-4912-724D-25C7-795F220D73AA}"/>
              </a:ext>
            </a:extLst>
          </p:cNvPr>
          <p:cNvPicPr>
            <a:picLocks noChangeAspect="1"/>
          </p:cNvPicPr>
          <p:nvPr/>
        </p:nvPicPr>
        <p:blipFill>
          <a:blip r:embed="rId4"/>
          <a:stretch>
            <a:fillRect/>
          </a:stretch>
        </p:blipFill>
        <p:spPr>
          <a:xfrm>
            <a:off x="576967" y="856527"/>
            <a:ext cx="3995033" cy="3743573"/>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087121"/>
            <a:ext cx="3865420" cy="2585323"/>
          </a:xfrm>
          <a:prstGeom prst="rect">
            <a:avLst/>
          </a:prstGeom>
          <a:noFill/>
          <a:ln w="19050" algn="ctr">
            <a:noFill/>
            <a:miter lim="800000"/>
            <a:headEnd/>
            <a:tailEnd/>
          </a:ln>
        </p:spPr>
        <p:txBody>
          <a:bodyPr wrap="square">
            <a:spAutoFit/>
          </a:bodyPr>
          <a:lstStyle/>
          <a:p>
            <a:r>
              <a:rPr lang="en-US" b="1" dirty="0"/>
              <a:t>Description</a:t>
            </a:r>
            <a:r>
              <a:rPr lang="en-US" dirty="0"/>
              <a:t>: This panel provides a detailed look at a subset of the gene modules specifically linked to bone-related and fasciitis traits. It visualizes the network of interactions among genes in these modules, showing connections between genes, clinical variants, and drugs in clinical trials.</a:t>
            </a:r>
          </a:p>
        </p:txBody>
      </p:sp>
      <p:pic>
        <p:nvPicPr>
          <p:cNvPr id="2" name="Picture 1" descr="A diagram of a structure&#10;&#10;Description automatically generated with medium confidence">
            <a:extLst>
              <a:ext uri="{FF2B5EF4-FFF2-40B4-BE49-F238E27FC236}">
                <a16:creationId xmlns:a16="http://schemas.microsoft.com/office/drawing/2014/main" id="{3881C277-3F18-949A-7D54-D896AC91CB44}"/>
              </a:ext>
            </a:extLst>
          </p:cNvPr>
          <p:cNvPicPr>
            <a:picLocks noChangeAspect="1"/>
          </p:cNvPicPr>
          <p:nvPr/>
        </p:nvPicPr>
        <p:blipFill>
          <a:blip r:embed="rId4"/>
          <a:srcRect l="55669" t="28859" r="35400" b="60974"/>
          <a:stretch/>
        </p:blipFill>
        <p:spPr>
          <a:xfrm flipV="1">
            <a:off x="1294028" y="739534"/>
            <a:ext cx="3119709" cy="1184290"/>
          </a:xfrm>
          <a:prstGeom prst="rect">
            <a:avLst/>
          </a:prstGeom>
        </p:spPr>
      </p:pic>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4"/>
          <a:srcRect l="55669" t="28859" r="35400" b="60974"/>
          <a:stretch/>
        </p:blipFill>
        <p:spPr>
          <a:xfrm flipV="1">
            <a:off x="369588" y="4286973"/>
            <a:ext cx="414757" cy="222837"/>
          </a:xfrm>
          <a:prstGeom prst="rect">
            <a:avLst/>
          </a:prstGeom>
        </p:spPr>
      </p:pic>
    </p:spTree>
    <p:extLst>
      <p:ext uri="{BB962C8B-B14F-4D97-AF65-F5344CB8AC3E}">
        <p14:creationId xmlns:p14="http://schemas.microsoft.com/office/powerpoint/2010/main" val="3615053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d: Network for Allergic Diseases</a:t>
            </a:r>
          </a:p>
        </p:txBody>
      </p:sp>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3"/>
          <a:stretch>
            <a:fillRect/>
          </a:stretch>
        </p:blipFill>
        <p:spPr>
          <a:xfrm>
            <a:off x="407450" y="755032"/>
            <a:ext cx="8366962" cy="3816313"/>
          </a:xfrm>
          <a:prstGeom prst="rect">
            <a:avLst/>
          </a:prstGeom>
        </p:spPr>
      </p:pic>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4"/>
          <a:srcRect l="55669" t="28859" r="35400" b="60974"/>
          <a:stretch/>
        </p:blipFill>
        <p:spPr>
          <a:xfrm flipV="1">
            <a:off x="369588" y="4286973"/>
            <a:ext cx="414757" cy="222837"/>
          </a:xfrm>
          <a:prstGeom prst="rect">
            <a:avLst/>
          </a:prstGeom>
        </p:spPr>
      </p:pic>
    </p:spTree>
    <p:extLst>
      <p:ext uri="{BB962C8B-B14F-4D97-AF65-F5344CB8AC3E}">
        <p14:creationId xmlns:p14="http://schemas.microsoft.com/office/powerpoint/2010/main" val="68161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of Gene Modules in Immune Traits and Diseases</a:t>
            </a:r>
          </a:p>
        </p:txBody>
      </p:sp>
    </p:spTree>
    <p:extLst>
      <p:ext uri="{BB962C8B-B14F-4D97-AF65-F5344CB8AC3E}">
        <p14:creationId xmlns:p14="http://schemas.microsoft.com/office/powerpoint/2010/main" val="380866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707886"/>
          </a:xfrm>
          <a:prstGeom prst="rect">
            <a:avLst/>
          </a:prstGeom>
          <a:noFill/>
          <a:ln w="19050" algn="ctr">
            <a:noFill/>
            <a:miter lim="800000"/>
            <a:headEnd/>
            <a:tailEnd/>
          </a:ln>
        </p:spPr>
        <p:txBody>
          <a:bodyPr wrap="square">
            <a:spAutoFit/>
          </a:bodyPr>
          <a:lstStyle/>
          <a:p>
            <a:r>
              <a:rPr lang="en-US" sz="2000" b="1" dirty="0"/>
              <a:t>Panel a: Overlapping Modules and Gene Expression Profiles in Immune Traits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A29067B3-A52D-F2C8-3776-6B0CDA9CDEA6}"/>
              </a:ext>
            </a:extLst>
          </p:cNvPr>
          <p:cNvPicPr>
            <a:picLocks noChangeAspect="1"/>
          </p:cNvPicPr>
          <p:nvPr/>
        </p:nvPicPr>
        <p:blipFill>
          <a:blip r:embed="rId4"/>
          <a:stretch>
            <a:fillRect/>
          </a:stretch>
        </p:blipFill>
        <p:spPr>
          <a:xfrm>
            <a:off x="353291" y="960238"/>
            <a:ext cx="7787567" cy="3549572"/>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spTree>
    <p:extLst>
      <p:ext uri="{BB962C8B-B14F-4D97-AF65-F5344CB8AC3E}">
        <p14:creationId xmlns:p14="http://schemas.microsoft.com/office/powerpoint/2010/main" val="3024667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and motivation</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1509002"/>
            <a:ext cx="7666726" cy="923330"/>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Gnome-wide association studies (GWAS)</a:t>
            </a:r>
          </a:p>
          <a:p>
            <a:pPr marL="0" indent="0">
              <a:buNone/>
            </a:pPr>
            <a:r>
              <a:rPr lang="en-US" b="1" dirty="0">
                <a:latin typeface="Arial" panose="020B0604020202020204" pitchFamily="34" charset="0"/>
                <a:cs typeface="Arial" panose="020B0604020202020204" pitchFamily="34" charset="0"/>
              </a:rPr>
              <a:t>Pleiotropy</a:t>
            </a:r>
          </a:p>
          <a:p>
            <a:pPr marL="0" indent="0">
              <a:buNone/>
            </a:pPr>
            <a:r>
              <a:rPr lang="en-US" b="1" dirty="0">
                <a:latin typeface="Arial" panose="020B0604020202020204" pitchFamily="34" charset="0"/>
                <a:cs typeface="Arial" panose="020B0604020202020204" pitchFamily="34" charset="0"/>
              </a:rPr>
              <a:t>Network expansion</a:t>
            </a:r>
            <a:endParaRPr lang="en-US" dirty="0">
              <a:latin typeface="Arial" panose="020B0604020202020204" pitchFamily="34" charset="0"/>
              <a:cs typeface="Arial" panose="020B0604020202020204" pitchFamily="34" charset="0"/>
            </a:endParaRPr>
          </a:p>
        </p:txBody>
      </p:sp>
      <p:pic>
        <p:nvPicPr>
          <p:cNvPr id="1026" name="Picture 2" descr="Pleiotropy - An Overview of Pleiotropy, and Related Disorders">
            <a:extLst>
              <a:ext uri="{FF2B5EF4-FFF2-40B4-BE49-F238E27FC236}">
                <a16:creationId xmlns:a16="http://schemas.microsoft.com/office/drawing/2014/main" id="{0B013E92-5352-D46D-10DD-82F790E4D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551" y="2884828"/>
            <a:ext cx="2674557" cy="13457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are genome wide association studies (GWAS)? | GWAS Catalog">
            <a:extLst>
              <a:ext uri="{FF2B5EF4-FFF2-40B4-BE49-F238E27FC236}">
                <a16:creationId xmlns:a16="http://schemas.microsoft.com/office/drawing/2014/main" id="{5B6275B6-1B09-7ACA-9810-269C78BC7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44264"/>
            <a:ext cx="2724912" cy="16357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the Page Rank Algorithm ? – Machine Learning Interviews">
            <a:extLst>
              <a:ext uri="{FF2B5EF4-FFF2-40B4-BE49-F238E27FC236}">
                <a16:creationId xmlns:a16="http://schemas.microsoft.com/office/drawing/2014/main" id="{3782AB93-ADAE-098E-EE16-BCFD85AE4D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547" y="2645757"/>
            <a:ext cx="2499813" cy="187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458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b: Network of Gene Modules in Immune Diseases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7" name="Picture 6" descr="A diagram of a cell&#10;&#10;Description automatically generated">
            <a:extLst>
              <a:ext uri="{FF2B5EF4-FFF2-40B4-BE49-F238E27FC236}">
                <a16:creationId xmlns:a16="http://schemas.microsoft.com/office/drawing/2014/main" id="{29AAC00C-DA52-E163-DA91-974FFB8BA9A8}"/>
              </a:ext>
            </a:extLst>
          </p:cNvPr>
          <p:cNvPicPr>
            <a:picLocks noChangeAspect="1"/>
          </p:cNvPicPr>
          <p:nvPr/>
        </p:nvPicPr>
        <p:blipFill>
          <a:blip r:embed="rId4"/>
          <a:stretch>
            <a:fillRect/>
          </a:stretch>
        </p:blipFill>
        <p:spPr>
          <a:xfrm>
            <a:off x="12996994" y="1047310"/>
            <a:ext cx="6855111" cy="5143500"/>
          </a:xfrm>
          <a:prstGeom prst="rect">
            <a:avLst/>
          </a:prstGeom>
        </p:spPr>
      </p:pic>
      <p:pic>
        <p:nvPicPr>
          <p:cNvPr id="9" name="Picture 8" descr="A diagram of a cell number&#10;&#10;Description automatically generated">
            <a:extLst>
              <a:ext uri="{FF2B5EF4-FFF2-40B4-BE49-F238E27FC236}">
                <a16:creationId xmlns:a16="http://schemas.microsoft.com/office/drawing/2014/main" id="{4BE641E5-5DEC-CDCC-9777-030A463B6FDB}"/>
              </a:ext>
            </a:extLst>
          </p:cNvPr>
          <p:cNvPicPr>
            <a:picLocks noChangeAspect="1"/>
          </p:cNvPicPr>
          <p:nvPr/>
        </p:nvPicPr>
        <p:blipFill>
          <a:blip r:embed="rId5"/>
          <a:stretch>
            <a:fillRect/>
          </a:stretch>
        </p:blipFill>
        <p:spPr>
          <a:xfrm>
            <a:off x="438912" y="1297829"/>
            <a:ext cx="7934818" cy="2989144"/>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6"/>
          <a:srcRect r="88301" b="89303"/>
          <a:stretch/>
        </p:blipFill>
        <p:spPr>
          <a:xfrm flipV="1">
            <a:off x="223943" y="4097639"/>
            <a:ext cx="2341710" cy="511306"/>
          </a:xfrm>
          <a:prstGeom prst="rect">
            <a:avLst/>
          </a:prstGeom>
        </p:spPr>
      </p:pic>
    </p:spTree>
    <p:extLst>
      <p:ext uri="{BB962C8B-B14F-4D97-AF65-F5344CB8AC3E}">
        <p14:creationId xmlns:p14="http://schemas.microsoft.com/office/powerpoint/2010/main" val="37333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Detailed Network for Key Immune-Related Gene Modules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2" name="Picture 1" descr="A diagram of a cell&#10;&#10;Description automatically generated">
            <a:extLst>
              <a:ext uri="{FF2B5EF4-FFF2-40B4-BE49-F238E27FC236}">
                <a16:creationId xmlns:a16="http://schemas.microsoft.com/office/drawing/2014/main" id="{CABD6322-F03C-408C-F7E2-3BDE967FEF63}"/>
              </a:ext>
            </a:extLst>
          </p:cNvPr>
          <p:cNvPicPr>
            <a:picLocks noChangeAspect="1"/>
          </p:cNvPicPr>
          <p:nvPr/>
        </p:nvPicPr>
        <p:blipFill>
          <a:blip r:embed="rId5"/>
          <a:stretch>
            <a:fillRect/>
          </a:stretch>
        </p:blipFill>
        <p:spPr>
          <a:xfrm>
            <a:off x="423746" y="897277"/>
            <a:ext cx="4814681" cy="3612533"/>
          </a:xfrm>
          <a:prstGeom prst="rect">
            <a:avLst/>
          </a:prstGeom>
        </p:spPr>
      </p:pic>
      <p:pic>
        <p:nvPicPr>
          <p:cNvPr id="5" name="Picture 4" descr="A diagram of a cell&#10;&#10;Description automatically generated">
            <a:extLst>
              <a:ext uri="{FF2B5EF4-FFF2-40B4-BE49-F238E27FC236}">
                <a16:creationId xmlns:a16="http://schemas.microsoft.com/office/drawing/2014/main" id="{2F77F17D-E376-FD8F-2FCA-366E6A1247EF}"/>
              </a:ext>
            </a:extLst>
          </p:cNvPr>
          <p:cNvPicPr>
            <a:picLocks noChangeAspect="1"/>
          </p:cNvPicPr>
          <p:nvPr/>
        </p:nvPicPr>
        <p:blipFill>
          <a:blip r:embed="rId5"/>
          <a:srcRect r="90517" b="88835"/>
          <a:stretch/>
        </p:blipFill>
        <p:spPr>
          <a:xfrm>
            <a:off x="938207" y="739534"/>
            <a:ext cx="2432313" cy="400111"/>
          </a:xfrm>
          <a:prstGeom prst="rect">
            <a:avLst/>
          </a:prstGeom>
        </p:spPr>
      </p:pic>
      <p:pic>
        <p:nvPicPr>
          <p:cNvPr id="6" name="Picture 5" descr="A diagram of a cell&#10;&#10;Description automatically generated">
            <a:extLst>
              <a:ext uri="{FF2B5EF4-FFF2-40B4-BE49-F238E27FC236}">
                <a16:creationId xmlns:a16="http://schemas.microsoft.com/office/drawing/2014/main" id="{094DAAF7-6175-8F16-6A67-D96405F4748A}"/>
              </a:ext>
            </a:extLst>
          </p:cNvPr>
          <p:cNvPicPr>
            <a:picLocks noChangeAspect="1"/>
          </p:cNvPicPr>
          <p:nvPr/>
        </p:nvPicPr>
        <p:blipFill>
          <a:blip r:embed="rId5"/>
          <a:srcRect r="90517" b="88835"/>
          <a:stretch/>
        </p:blipFill>
        <p:spPr>
          <a:xfrm>
            <a:off x="840930" y="897277"/>
            <a:ext cx="2432313" cy="400111"/>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sp>
        <p:nvSpPr>
          <p:cNvPr id="12" name="TextBox 11">
            <a:extLst>
              <a:ext uri="{FF2B5EF4-FFF2-40B4-BE49-F238E27FC236}">
                <a16:creationId xmlns:a16="http://schemas.microsoft.com/office/drawing/2014/main" id="{7D1A611E-54FF-7B4A-330F-AE63D6AF528B}"/>
              </a:ext>
            </a:extLst>
          </p:cNvPr>
          <p:cNvSpPr txBox="1"/>
          <p:nvPr/>
        </p:nvSpPr>
        <p:spPr bwMode="auto">
          <a:xfrm>
            <a:off x="5151120" y="1035491"/>
            <a:ext cx="3718560" cy="3139321"/>
          </a:xfrm>
          <a:prstGeom prst="rect">
            <a:avLst/>
          </a:prstGeom>
          <a:noFill/>
          <a:ln w="19050" algn="ctr">
            <a:noFill/>
            <a:miter lim="800000"/>
            <a:headEnd/>
            <a:tailEnd/>
          </a:ln>
        </p:spPr>
        <p:txBody>
          <a:bodyPr wrap="square">
            <a:spAutoFit/>
          </a:bodyPr>
          <a:lstStyle/>
          <a:p>
            <a:r>
              <a:rPr lang="en-US" b="1" dirty="0"/>
              <a:t>Description</a:t>
            </a:r>
            <a:r>
              <a:rPr lang="en-US" dirty="0"/>
              <a:t>: This panel zooms in on specific gene modules related to immune function, detailing their interactions and highlighting connections to clinical trials, disease variants, and mouse models. The nodes are colored based on their involvement in different immune traits, and the edges indicate the degree of overlap between modules.</a:t>
            </a:r>
          </a:p>
        </p:txBody>
      </p:sp>
    </p:spTree>
    <p:extLst>
      <p:ext uri="{BB962C8B-B14F-4D97-AF65-F5344CB8AC3E}">
        <p14:creationId xmlns:p14="http://schemas.microsoft.com/office/powerpoint/2010/main" val="334194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of Gene Modules in Inflammatory Bowel Disease (IBD)</a:t>
            </a:r>
          </a:p>
        </p:txBody>
      </p:sp>
    </p:spTree>
    <p:extLst>
      <p:ext uri="{BB962C8B-B14F-4D97-AF65-F5344CB8AC3E}">
        <p14:creationId xmlns:p14="http://schemas.microsoft.com/office/powerpoint/2010/main" val="3483563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a: PPR Percentile for IBD Loci</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5" name="Picture 4" descr="A diagram of a cell&#10;&#10;Description automatically generated">
            <a:extLst>
              <a:ext uri="{FF2B5EF4-FFF2-40B4-BE49-F238E27FC236}">
                <a16:creationId xmlns:a16="http://schemas.microsoft.com/office/drawing/2014/main" id="{2F77F17D-E376-FD8F-2FCA-366E6A1247EF}"/>
              </a:ext>
            </a:extLst>
          </p:cNvPr>
          <p:cNvPicPr>
            <a:picLocks noChangeAspect="1"/>
          </p:cNvPicPr>
          <p:nvPr/>
        </p:nvPicPr>
        <p:blipFill>
          <a:blip r:embed="rId5"/>
          <a:srcRect r="90517" b="88835"/>
          <a:stretch/>
        </p:blipFill>
        <p:spPr>
          <a:xfrm>
            <a:off x="938207" y="739534"/>
            <a:ext cx="2432313" cy="400111"/>
          </a:xfrm>
          <a:prstGeom prst="rect">
            <a:avLst/>
          </a:prstGeom>
        </p:spPr>
      </p:pic>
      <p:pic>
        <p:nvPicPr>
          <p:cNvPr id="6" name="Picture 5" descr="A diagram of a cell&#10;&#10;Description automatically generated">
            <a:extLst>
              <a:ext uri="{FF2B5EF4-FFF2-40B4-BE49-F238E27FC236}">
                <a16:creationId xmlns:a16="http://schemas.microsoft.com/office/drawing/2014/main" id="{094DAAF7-6175-8F16-6A67-D96405F4748A}"/>
              </a:ext>
            </a:extLst>
          </p:cNvPr>
          <p:cNvPicPr>
            <a:picLocks noChangeAspect="1"/>
          </p:cNvPicPr>
          <p:nvPr/>
        </p:nvPicPr>
        <p:blipFill>
          <a:blip r:embed="rId5"/>
          <a:srcRect r="90517" b="88835"/>
          <a:stretch/>
        </p:blipFill>
        <p:spPr>
          <a:xfrm>
            <a:off x="840930" y="897277"/>
            <a:ext cx="2432313" cy="400111"/>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pic>
        <p:nvPicPr>
          <p:cNvPr id="9" name="Picture 8" descr="A diagram of a number of dots&#10;&#10;Description automatically generated">
            <a:extLst>
              <a:ext uri="{FF2B5EF4-FFF2-40B4-BE49-F238E27FC236}">
                <a16:creationId xmlns:a16="http://schemas.microsoft.com/office/drawing/2014/main" id="{67925C4C-1DB2-0AE7-C76B-92E26C832628}"/>
              </a:ext>
            </a:extLst>
          </p:cNvPr>
          <p:cNvPicPr>
            <a:picLocks noChangeAspect="1"/>
          </p:cNvPicPr>
          <p:nvPr/>
        </p:nvPicPr>
        <p:blipFill>
          <a:blip r:embed="rId6"/>
          <a:stretch>
            <a:fillRect/>
          </a:stretch>
        </p:blipFill>
        <p:spPr>
          <a:xfrm>
            <a:off x="223943" y="1260790"/>
            <a:ext cx="4969749" cy="2585323"/>
          </a:xfrm>
          <a:prstGeom prst="rect">
            <a:avLst/>
          </a:prstGeom>
        </p:spPr>
      </p:pic>
      <p:sp>
        <p:nvSpPr>
          <p:cNvPr id="13" name="TextBox 12">
            <a:extLst>
              <a:ext uri="{FF2B5EF4-FFF2-40B4-BE49-F238E27FC236}">
                <a16:creationId xmlns:a16="http://schemas.microsoft.com/office/drawing/2014/main" id="{7E5C4BEC-9B1C-8D42-E55E-1186323DA20D}"/>
              </a:ext>
            </a:extLst>
          </p:cNvPr>
          <p:cNvSpPr txBox="1"/>
          <p:nvPr/>
        </p:nvSpPr>
        <p:spPr bwMode="auto">
          <a:xfrm>
            <a:off x="5411753" y="1197746"/>
            <a:ext cx="3460690" cy="2585323"/>
          </a:xfrm>
          <a:prstGeom prst="rect">
            <a:avLst/>
          </a:prstGeom>
          <a:noFill/>
          <a:ln w="19050" algn="ctr">
            <a:noFill/>
            <a:miter lim="800000"/>
            <a:headEnd/>
            <a:tailEnd/>
          </a:ln>
        </p:spPr>
        <p:txBody>
          <a:bodyPr wrap="square">
            <a:spAutoFit/>
          </a:bodyPr>
          <a:lstStyle/>
          <a:p>
            <a:r>
              <a:rPr lang="en-US" b="1" dirty="0"/>
              <a:t>Description</a:t>
            </a:r>
            <a:r>
              <a:rPr lang="en-US" dirty="0"/>
              <a:t>: This scatter plot shows the Personalized PageRank (PPR) percentiles for genes within specific IBD-associated loci. Seed genes (those known or suspected to be related to IBD) are marked in blue, while other genes are in gray.</a:t>
            </a:r>
          </a:p>
        </p:txBody>
      </p:sp>
    </p:spTree>
    <p:extLst>
      <p:ext uri="{BB962C8B-B14F-4D97-AF65-F5344CB8AC3E}">
        <p14:creationId xmlns:p14="http://schemas.microsoft.com/office/powerpoint/2010/main" val="263713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707886"/>
          </a:xfrm>
          <a:prstGeom prst="rect">
            <a:avLst/>
          </a:prstGeom>
          <a:noFill/>
          <a:ln w="19050" algn="ctr">
            <a:noFill/>
            <a:miter lim="800000"/>
            <a:headEnd/>
            <a:tailEnd/>
          </a:ln>
        </p:spPr>
        <p:txBody>
          <a:bodyPr wrap="square">
            <a:spAutoFit/>
          </a:bodyPr>
          <a:lstStyle/>
          <a:p>
            <a:r>
              <a:rPr lang="en-US" sz="2000" b="1" dirty="0"/>
              <a:t>Panel b: Comparison of PPR Percentiles Across Different Gene Sets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pic>
        <p:nvPicPr>
          <p:cNvPr id="7" name="Picture 6" descr="A diagram of different colored tubes&#10;&#10;Description automatically generated">
            <a:extLst>
              <a:ext uri="{FF2B5EF4-FFF2-40B4-BE49-F238E27FC236}">
                <a16:creationId xmlns:a16="http://schemas.microsoft.com/office/drawing/2014/main" id="{7585845D-4CC7-91B9-C149-ACB489617D30}"/>
              </a:ext>
            </a:extLst>
          </p:cNvPr>
          <p:cNvPicPr>
            <a:picLocks noChangeAspect="1"/>
          </p:cNvPicPr>
          <p:nvPr/>
        </p:nvPicPr>
        <p:blipFill>
          <a:blip r:embed="rId6"/>
          <a:stretch>
            <a:fillRect/>
          </a:stretch>
        </p:blipFill>
        <p:spPr>
          <a:xfrm>
            <a:off x="423746" y="1047310"/>
            <a:ext cx="4541886" cy="3462500"/>
          </a:xfrm>
          <a:prstGeom prst="rect">
            <a:avLst/>
          </a:prstGeom>
        </p:spPr>
      </p:pic>
      <p:sp>
        <p:nvSpPr>
          <p:cNvPr id="12" name="TextBox 11">
            <a:extLst>
              <a:ext uri="{FF2B5EF4-FFF2-40B4-BE49-F238E27FC236}">
                <a16:creationId xmlns:a16="http://schemas.microsoft.com/office/drawing/2014/main" id="{0F366492-7219-0482-80F0-73F779F2C4E6}"/>
              </a:ext>
            </a:extLst>
          </p:cNvPr>
          <p:cNvSpPr txBox="1"/>
          <p:nvPr/>
        </p:nvSpPr>
        <p:spPr bwMode="auto">
          <a:xfrm>
            <a:off x="5019790" y="1347399"/>
            <a:ext cx="3700464" cy="2862322"/>
          </a:xfrm>
          <a:prstGeom prst="rect">
            <a:avLst/>
          </a:prstGeom>
          <a:noFill/>
          <a:ln w="19050" algn="ctr">
            <a:noFill/>
            <a:miter lim="800000"/>
            <a:headEnd/>
            <a:tailEnd/>
          </a:ln>
        </p:spPr>
        <p:txBody>
          <a:bodyPr wrap="square">
            <a:spAutoFit/>
          </a:bodyPr>
          <a:lstStyle/>
          <a:p>
            <a:r>
              <a:rPr lang="en-US" b="1" dirty="0"/>
              <a:t>Description</a:t>
            </a:r>
            <a:r>
              <a:rPr lang="en-US" dirty="0"/>
              <a:t>: This violin plot compares the distribution of PPR percentiles across four groups: other genes (those not specifically linked to IBD loci), locus genes (all genes at IBD-associated loci), L2G genes (genes prioritized based on a locus-to-gene score), and curated genes (high-confidence IBD genes).</a:t>
            </a:r>
          </a:p>
        </p:txBody>
      </p:sp>
    </p:spTree>
    <p:extLst>
      <p:ext uri="{BB962C8B-B14F-4D97-AF65-F5344CB8AC3E}">
        <p14:creationId xmlns:p14="http://schemas.microsoft.com/office/powerpoint/2010/main" val="3005177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Enrichment of Low p-Value SNPs Near High PPR Genes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sp>
        <p:nvSpPr>
          <p:cNvPr id="12" name="TextBox 11">
            <a:extLst>
              <a:ext uri="{FF2B5EF4-FFF2-40B4-BE49-F238E27FC236}">
                <a16:creationId xmlns:a16="http://schemas.microsoft.com/office/drawing/2014/main" id="{0F366492-7219-0482-80F0-73F779F2C4E6}"/>
              </a:ext>
            </a:extLst>
          </p:cNvPr>
          <p:cNvSpPr txBox="1"/>
          <p:nvPr/>
        </p:nvSpPr>
        <p:spPr bwMode="auto">
          <a:xfrm>
            <a:off x="5000079" y="1204978"/>
            <a:ext cx="3700464" cy="2862322"/>
          </a:xfrm>
          <a:prstGeom prst="rect">
            <a:avLst/>
          </a:prstGeom>
          <a:noFill/>
          <a:ln w="19050" algn="ctr">
            <a:noFill/>
            <a:miter lim="800000"/>
            <a:headEnd/>
            <a:tailEnd/>
          </a:ln>
        </p:spPr>
        <p:txBody>
          <a:bodyPr wrap="square">
            <a:spAutoFit/>
          </a:bodyPr>
          <a:lstStyle/>
          <a:p>
            <a:r>
              <a:rPr lang="en-US" b="1" dirty="0"/>
              <a:t>Description</a:t>
            </a:r>
            <a:r>
              <a:rPr lang="en-US" dirty="0"/>
              <a:t>: This bar chart shows the odds ratios (on a log scale) for finding low p-value SNPs (indicating strong genetic association) near genes with high PPR percentiles. The bars are color-coded based on PPR percentiles, with higher percentiles showing greater enrichment for low p-value SNPs.</a:t>
            </a:r>
          </a:p>
        </p:txBody>
      </p:sp>
      <p:pic>
        <p:nvPicPr>
          <p:cNvPr id="5" name="Picture 4" descr="A graph of different colored bars&#10;&#10;Description automatically generated">
            <a:extLst>
              <a:ext uri="{FF2B5EF4-FFF2-40B4-BE49-F238E27FC236}">
                <a16:creationId xmlns:a16="http://schemas.microsoft.com/office/drawing/2014/main" id="{B015992A-CB5B-E3D6-2897-12B271177279}"/>
              </a:ext>
            </a:extLst>
          </p:cNvPr>
          <p:cNvPicPr>
            <a:picLocks noChangeAspect="1"/>
          </p:cNvPicPr>
          <p:nvPr/>
        </p:nvPicPr>
        <p:blipFill>
          <a:blip r:embed="rId6"/>
          <a:stretch>
            <a:fillRect/>
          </a:stretch>
        </p:blipFill>
        <p:spPr>
          <a:xfrm>
            <a:off x="477666" y="995187"/>
            <a:ext cx="4414335" cy="3358105"/>
          </a:xfrm>
          <a:prstGeom prst="rect">
            <a:avLst/>
          </a:prstGeom>
        </p:spPr>
      </p:pic>
    </p:spTree>
    <p:extLst>
      <p:ext uri="{BB962C8B-B14F-4D97-AF65-F5344CB8AC3E}">
        <p14:creationId xmlns:p14="http://schemas.microsoft.com/office/powerpoint/2010/main" val="196483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Conclusions</a:t>
            </a:r>
          </a:p>
        </p:txBody>
      </p:sp>
      <p:sp>
        <p:nvSpPr>
          <p:cNvPr id="4" name="TextBox 3">
            <a:extLst>
              <a:ext uri="{FF2B5EF4-FFF2-40B4-BE49-F238E27FC236}">
                <a16:creationId xmlns:a16="http://schemas.microsoft.com/office/drawing/2014/main" id="{F56B2B13-BD04-52B7-F129-880C6B7840F1}"/>
              </a:ext>
            </a:extLst>
          </p:cNvPr>
          <p:cNvSpPr txBox="1"/>
          <p:nvPr/>
        </p:nvSpPr>
        <p:spPr bwMode="auto">
          <a:xfrm>
            <a:off x="607119" y="1417588"/>
            <a:ext cx="7434912" cy="2308324"/>
          </a:xfrm>
          <a:prstGeom prst="rect">
            <a:avLst/>
          </a:prstGeom>
          <a:noFill/>
          <a:ln w="19050" algn="ctr">
            <a:noFill/>
            <a:miter lim="800000"/>
            <a:headEnd/>
            <a:tailEnd/>
          </a:ln>
        </p:spPr>
        <p:txBody>
          <a:bodyPr wrap="square">
            <a:spAutoFit/>
          </a:bodyPr>
          <a:lstStyle/>
          <a:p>
            <a:r>
              <a:rPr lang="en-US" dirty="0"/>
              <a:t>Network expansion of GWAS is a powerful tool for the identification of genes and cellular processes linked to human traits</a:t>
            </a:r>
          </a:p>
          <a:p>
            <a:endParaRPr lang="en-US" dirty="0"/>
          </a:p>
          <a:p>
            <a:r>
              <a:rPr lang="en-US" dirty="0"/>
              <a:t>Application in multi-trait analysis can reveal pleiotropy of human biological pathways at the level of the organism</a:t>
            </a:r>
          </a:p>
          <a:p>
            <a:endParaRPr lang="en-US" dirty="0"/>
          </a:p>
          <a:p>
            <a:r>
              <a:rPr lang="en-US" dirty="0"/>
              <a:t>Network expansion can highlight new opportunities for drug development and repurposing</a:t>
            </a:r>
          </a:p>
        </p:txBody>
      </p:sp>
    </p:spTree>
    <p:extLst>
      <p:ext uri="{BB962C8B-B14F-4D97-AF65-F5344CB8AC3E}">
        <p14:creationId xmlns:p14="http://schemas.microsoft.com/office/powerpoint/2010/main" val="362092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Component of the Knowledge Graph and Benchmark</a:t>
            </a:r>
          </a:p>
        </p:txBody>
      </p:sp>
    </p:spTree>
    <p:extLst>
      <p:ext uri="{BB962C8B-B14F-4D97-AF65-F5344CB8AC3E}">
        <p14:creationId xmlns:p14="http://schemas.microsoft.com/office/powerpoint/2010/main" val="2924043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Panel a: Edge and Node Counts of the Combined Interactome</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912989"/>
            <a:ext cx="8182040" cy="646331"/>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Description</a:t>
            </a:r>
            <a:r>
              <a:rPr lang="en-US" dirty="0">
                <a:latin typeface="Arial" panose="020B0604020202020204" pitchFamily="34" charset="0"/>
                <a:cs typeface="Arial" panose="020B0604020202020204" pitchFamily="34" charset="0"/>
              </a:rPr>
              <a:t>: This panel compares the number of edges (left) and nodes (right) in different components of the combined interactome.</a:t>
            </a:r>
          </a:p>
        </p:txBody>
      </p:sp>
      <p:pic>
        <p:nvPicPr>
          <p:cNvPr id="2" name="Picture 1" descr="A graph of numbers and a number of numbers&#10;&#10;Description automatically generated with medium confidence">
            <a:extLst>
              <a:ext uri="{FF2B5EF4-FFF2-40B4-BE49-F238E27FC236}">
                <a16:creationId xmlns:a16="http://schemas.microsoft.com/office/drawing/2014/main" id="{34A32D1D-A65C-2B46-0494-F58F1D0C678B}"/>
              </a:ext>
            </a:extLst>
          </p:cNvPr>
          <p:cNvPicPr>
            <a:picLocks noChangeAspect="1"/>
          </p:cNvPicPr>
          <p:nvPr/>
        </p:nvPicPr>
        <p:blipFill>
          <a:blip r:embed="rId3"/>
          <a:stretch>
            <a:fillRect/>
          </a:stretch>
        </p:blipFill>
        <p:spPr>
          <a:xfrm>
            <a:off x="585248" y="1590969"/>
            <a:ext cx="7772400" cy="2191510"/>
          </a:xfrm>
          <a:prstGeom prst="rect">
            <a:avLst/>
          </a:prstGeom>
        </p:spPr>
      </p:pic>
    </p:spTree>
    <p:extLst>
      <p:ext uri="{BB962C8B-B14F-4D97-AF65-F5344CB8AC3E}">
        <p14:creationId xmlns:p14="http://schemas.microsoft.com/office/powerpoint/2010/main" val="363426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66623"/>
            <a:ext cx="7092391" cy="584775"/>
          </a:xfrm>
          <a:prstGeom prst="rect">
            <a:avLst/>
          </a:prstGeom>
          <a:noFill/>
          <a:ln w="19050" algn="ctr">
            <a:noFill/>
            <a:miter lim="800000"/>
            <a:headEnd/>
            <a:tailEnd/>
          </a:ln>
        </p:spPr>
        <p:txBody>
          <a:bodyPr wrap="square">
            <a:spAutoFit/>
          </a:bodyPr>
          <a:lstStyle/>
          <a:p>
            <a:r>
              <a:rPr lang="en-US" sz="3200" b="1" dirty="0"/>
              <a:t>Panel b: L2G Score Components</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5547944" y="1865419"/>
            <a:ext cx="3233748" cy="2031325"/>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graphically represents the components that contribute to the Locus-to-Gene (L2G) score, including SNP-to-gene distance, molecular QTL, and pathogenicity predictions.</a:t>
            </a:r>
            <a:endParaRPr lang="en-US" dirty="0">
              <a:latin typeface="Arial" panose="020B0604020202020204" pitchFamily="34" charset="0"/>
              <a:cs typeface="Arial" panose="020B0604020202020204" pitchFamily="34" charset="0"/>
            </a:endParaRPr>
          </a:p>
        </p:txBody>
      </p:sp>
      <p:pic>
        <p:nvPicPr>
          <p:cNvPr id="2" name="Picture 1" descr="A diagram of a dna molecule&#10;&#10;Description automatically generated with medium confidence">
            <a:extLst>
              <a:ext uri="{FF2B5EF4-FFF2-40B4-BE49-F238E27FC236}">
                <a16:creationId xmlns:a16="http://schemas.microsoft.com/office/drawing/2014/main" id="{2D0A05A1-FF43-DF2A-B1DC-AA12522DB69E}"/>
              </a:ext>
            </a:extLst>
          </p:cNvPr>
          <p:cNvPicPr>
            <a:picLocks noChangeAspect="1"/>
          </p:cNvPicPr>
          <p:nvPr/>
        </p:nvPicPr>
        <p:blipFill>
          <a:blip r:embed="rId3"/>
          <a:stretch>
            <a:fillRect/>
          </a:stretch>
        </p:blipFill>
        <p:spPr>
          <a:xfrm>
            <a:off x="607119" y="1383177"/>
            <a:ext cx="4847611" cy="2995807"/>
          </a:xfrm>
          <a:prstGeom prst="rect">
            <a:avLst/>
          </a:prstGeom>
        </p:spPr>
      </p:pic>
    </p:spTree>
    <p:extLst>
      <p:ext uri="{BB962C8B-B14F-4D97-AF65-F5344CB8AC3E}">
        <p14:creationId xmlns:p14="http://schemas.microsoft.com/office/powerpoint/2010/main" val="3096259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85550"/>
            <a:ext cx="7092391" cy="584775"/>
          </a:xfrm>
          <a:prstGeom prst="rect">
            <a:avLst/>
          </a:prstGeom>
          <a:noFill/>
          <a:ln w="19050" algn="ctr">
            <a:noFill/>
            <a:miter lim="800000"/>
            <a:headEnd/>
            <a:tailEnd/>
          </a:ln>
        </p:spPr>
        <p:txBody>
          <a:bodyPr wrap="square">
            <a:spAutoFit/>
          </a:bodyPr>
          <a:lstStyle/>
          <a:p>
            <a:r>
              <a:rPr lang="en-US" sz="3200" b="1" dirty="0"/>
              <a:t>Panel c: Network-Based Approach</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338524"/>
            <a:ext cx="8182040" cy="1200329"/>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outlines the network-based method used to expand GWAS results, starting from combining interactome data, linking genes to traits, propagating this information through the network, clustering gene communities, and identifying significant modules.</a:t>
            </a:r>
            <a:endParaRPr lang="en-US" dirty="0">
              <a:latin typeface="Arial" panose="020B0604020202020204" pitchFamily="34" charset="0"/>
              <a:cs typeface="Arial" panose="020B0604020202020204" pitchFamily="34" charset="0"/>
            </a:endParaRPr>
          </a:p>
        </p:txBody>
      </p:sp>
      <p:pic>
        <p:nvPicPr>
          <p:cNvPr id="2" name="Picture 1" descr="A diagram of a network&#10;&#10;Description automatically generated">
            <a:extLst>
              <a:ext uri="{FF2B5EF4-FFF2-40B4-BE49-F238E27FC236}">
                <a16:creationId xmlns:a16="http://schemas.microsoft.com/office/drawing/2014/main" id="{1CD05EC7-000C-4C87-2A11-946723F67EA5}"/>
              </a:ext>
            </a:extLst>
          </p:cNvPr>
          <p:cNvPicPr>
            <a:picLocks noChangeAspect="1"/>
          </p:cNvPicPr>
          <p:nvPr/>
        </p:nvPicPr>
        <p:blipFill>
          <a:blip r:embed="rId3"/>
          <a:stretch>
            <a:fillRect/>
          </a:stretch>
        </p:blipFill>
        <p:spPr>
          <a:xfrm>
            <a:off x="607119" y="1476453"/>
            <a:ext cx="7772400" cy="1455942"/>
          </a:xfrm>
          <a:prstGeom prst="rect">
            <a:avLst/>
          </a:prstGeom>
        </p:spPr>
      </p:pic>
    </p:spTree>
    <p:extLst>
      <p:ext uri="{BB962C8B-B14F-4D97-AF65-F5344CB8AC3E}">
        <p14:creationId xmlns:p14="http://schemas.microsoft.com/office/powerpoint/2010/main" val="168795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356997"/>
            <a:ext cx="8022531" cy="1077218"/>
          </a:xfrm>
          <a:prstGeom prst="rect">
            <a:avLst/>
          </a:prstGeom>
          <a:noFill/>
          <a:ln w="19050" algn="ctr">
            <a:noFill/>
            <a:miter lim="800000"/>
            <a:headEnd/>
            <a:tailEnd/>
          </a:ln>
        </p:spPr>
        <p:txBody>
          <a:bodyPr wrap="square">
            <a:spAutoFit/>
          </a:bodyPr>
          <a:lstStyle/>
          <a:p>
            <a:r>
              <a:rPr lang="en-US" sz="3200" b="1" dirty="0"/>
              <a:t>Panel d: Number of Starting Genes Linked to Traits</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4824921" y="1954960"/>
            <a:ext cx="3161245" cy="1754326"/>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violin plot shows the distribution of the number of starting genes linked to different therapeutic areas, with the median and quartiles indicated.</a:t>
            </a:r>
            <a:endParaRPr lang="en-US" dirty="0">
              <a:latin typeface="Arial" panose="020B0604020202020204" pitchFamily="34" charset="0"/>
              <a:cs typeface="Arial" panose="020B0604020202020204" pitchFamily="34" charset="0"/>
            </a:endParaRPr>
          </a:p>
        </p:txBody>
      </p:sp>
      <p:pic>
        <p:nvPicPr>
          <p:cNvPr id="2" name="Picture 1" descr="A graph of a number of patients&#10;&#10;Description automatically generated with medium confidence">
            <a:extLst>
              <a:ext uri="{FF2B5EF4-FFF2-40B4-BE49-F238E27FC236}">
                <a16:creationId xmlns:a16="http://schemas.microsoft.com/office/drawing/2014/main" id="{7716D377-F6D3-5B1B-E109-572086ED7831}"/>
              </a:ext>
            </a:extLst>
          </p:cNvPr>
          <p:cNvPicPr>
            <a:picLocks noChangeAspect="1"/>
          </p:cNvPicPr>
          <p:nvPr/>
        </p:nvPicPr>
        <p:blipFill>
          <a:blip r:embed="rId3"/>
          <a:stretch>
            <a:fillRect/>
          </a:stretch>
        </p:blipFill>
        <p:spPr>
          <a:xfrm>
            <a:off x="677061" y="1434215"/>
            <a:ext cx="3642020" cy="3211126"/>
          </a:xfrm>
          <a:prstGeom prst="rect">
            <a:avLst/>
          </a:prstGeom>
        </p:spPr>
      </p:pic>
    </p:spTree>
    <p:extLst>
      <p:ext uri="{BB962C8B-B14F-4D97-AF65-F5344CB8AC3E}">
        <p14:creationId xmlns:p14="http://schemas.microsoft.com/office/powerpoint/2010/main" val="1891838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87376" y="299847"/>
            <a:ext cx="7092391" cy="584775"/>
          </a:xfrm>
          <a:prstGeom prst="rect">
            <a:avLst/>
          </a:prstGeom>
          <a:noFill/>
          <a:ln w="19050" algn="ctr">
            <a:noFill/>
            <a:miter lim="800000"/>
            <a:headEnd/>
            <a:tailEnd/>
          </a:ln>
        </p:spPr>
        <p:txBody>
          <a:bodyPr wrap="square">
            <a:spAutoFit/>
          </a:bodyPr>
          <a:lstStyle/>
          <a:p>
            <a:r>
              <a:rPr lang="en-US" sz="3200" b="1" dirty="0"/>
              <a:t>Panel e: Benchmarking the Method</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5279571" y="1613654"/>
            <a:ext cx="3531359" cy="2308324"/>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The panel contains boxplots comparing the area under the curve (AUC) and Z-scores for disease-associated genes, showing the performance of the network expansion method against random benchmarks.</a:t>
            </a:r>
            <a:endParaRPr lang="en-US" dirty="0">
              <a:latin typeface="Arial" panose="020B0604020202020204" pitchFamily="34" charset="0"/>
              <a:cs typeface="Arial" panose="020B0604020202020204" pitchFamily="34" charset="0"/>
            </a:endParaRPr>
          </a:p>
        </p:txBody>
      </p:sp>
      <p:pic>
        <p:nvPicPr>
          <p:cNvPr id="2" name="Picture 1" descr="A diagram of a graph&#10;&#10;Description automatically generated">
            <a:extLst>
              <a:ext uri="{FF2B5EF4-FFF2-40B4-BE49-F238E27FC236}">
                <a16:creationId xmlns:a16="http://schemas.microsoft.com/office/drawing/2014/main" id="{8679EA7D-ABF3-F25B-8197-E2D66BE1C95F}"/>
              </a:ext>
            </a:extLst>
          </p:cNvPr>
          <p:cNvPicPr>
            <a:picLocks noChangeAspect="1"/>
          </p:cNvPicPr>
          <p:nvPr/>
        </p:nvPicPr>
        <p:blipFill>
          <a:blip r:embed="rId3"/>
          <a:stretch>
            <a:fillRect/>
          </a:stretch>
        </p:blipFill>
        <p:spPr>
          <a:xfrm>
            <a:off x="487376" y="898239"/>
            <a:ext cx="4792195" cy="3739155"/>
          </a:xfrm>
          <a:prstGeom prst="rect">
            <a:avLst/>
          </a:prstGeom>
        </p:spPr>
      </p:pic>
    </p:spTree>
    <p:extLst>
      <p:ext uri="{BB962C8B-B14F-4D97-AF65-F5344CB8AC3E}">
        <p14:creationId xmlns:p14="http://schemas.microsoft.com/office/powerpoint/2010/main" val="88243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80028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1002 Traits Clustered Based on Network Expansion</a:t>
            </a:r>
          </a:p>
        </p:txBody>
      </p:sp>
    </p:spTree>
    <p:extLst>
      <p:ext uri="{BB962C8B-B14F-4D97-AF65-F5344CB8AC3E}">
        <p14:creationId xmlns:p14="http://schemas.microsoft.com/office/powerpoint/2010/main" val="329911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UCSF Classic">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noAutofit/>
      </a:bodyPr>
      <a:lstStyle>
        <a:defPPr marL="342900" indent="-342900">
          <a:buClr>
            <a:schemeClr val="accent1"/>
          </a:buClr>
          <a:buSzPct val="80000"/>
          <a:buFont typeface="Wingdings" charset="2"/>
          <a:buChar char="§"/>
          <a:defRPr sz="2000" dirty="0" smtClean="0">
            <a:solidFill>
              <a:schemeClr val="tx1"/>
            </a:solidFill>
          </a:defRPr>
        </a:defPPr>
      </a:lstStyle>
    </a:txDef>
  </a:objectDefaults>
  <a:extraClrSchemeLst/>
  <a:extLst>
    <a:ext uri="{05A4C25C-085E-4340-85A3-A5531E510DB2}">
      <thm15:themeFamily xmlns:thm15="http://schemas.microsoft.com/office/thememl/2012/main" name="e3_UCSF-16x9-FontA_test2" id="{24DA3907-1B0C-0B4F-8531-D21433304D1E}" vid="{D9C2AF2E-EB53-994D-B007-E3AEEE4B0E8B}"/>
    </a:ext>
  </a:extLst>
</a:theme>
</file>

<file path=ppt/theme/theme2.xml><?xml version="1.0" encoding="utf-8"?>
<a:theme xmlns:a="http://schemas.openxmlformats.org/drawingml/2006/main" name="UCSF Contemporary Pattern 1">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e3_UCSF-16x9-FontA_test2" id="{24DA3907-1B0C-0B4F-8531-D21433304D1E}" vid="{5AF78529-A89B-1E41-BE10-0E2BEF66F84E}"/>
    </a:ext>
  </a:extLst>
</a:theme>
</file>

<file path=ppt/theme/theme3.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8A51949-CE2D-4D1D-81B7-CD96A1311979}">
  <ds:schemaRefs>
    <ds:schemaRef ds:uri="http://schemas.microsoft.com/sharepoint/v3/contenttype/forms"/>
  </ds:schemaRefs>
</ds:datastoreItem>
</file>

<file path=customXml/itemProps2.xml><?xml version="1.0" encoding="utf-8"?>
<ds:datastoreItem xmlns:ds="http://schemas.openxmlformats.org/officeDocument/2006/customXml" ds:itemID="{DB48DB2A-A2BB-49B9-B517-04CB45F2482A}">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3.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e3_UCSF-16x9-FontA_Draft4 (1)</Template>
  <TotalTime>11504</TotalTime>
  <Words>2620</Words>
  <Application>Microsoft Macintosh PowerPoint</Application>
  <PresentationFormat>On-screen Show (16:9)</PresentationFormat>
  <Paragraphs>132</Paragraphs>
  <Slides>26</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.AppleSystemUIFont</vt:lpstr>
      <vt:lpstr>Arial</vt:lpstr>
      <vt:lpstr>Garamond</vt:lpstr>
      <vt:lpstr>Wingdings</vt:lpstr>
      <vt:lpstr>UCSF Classic</vt:lpstr>
      <vt:lpstr>UCSF Contemporary Pattern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template!</dc:title>
  <dc:subject>Presentation Template</dc:subject>
  <dc:creator>Microsoft Office User</dc:creator>
  <dc:description>Derek MacDavid | derek@bigpicdesign.com</dc:description>
  <cp:lastModifiedBy>Gu, Wanjun</cp:lastModifiedBy>
  <cp:revision>158</cp:revision>
  <dcterms:created xsi:type="dcterms:W3CDTF">2017-04-18T17:07:44Z</dcterms:created>
  <dcterms:modified xsi:type="dcterms:W3CDTF">2024-08-16T17:13:46Z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